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67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299" r:id="rId46"/>
    <p:sldId id="300" r:id="rId47"/>
    <p:sldId id="301" r:id="rId48"/>
    <p:sldId id="302" r:id="rId49"/>
    <p:sldId id="303" r:id="rId50"/>
    <p:sldId id="364" r:id="rId51"/>
    <p:sldId id="365" r:id="rId52"/>
    <p:sldId id="366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53" r:id="rId76"/>
    <p:sldId id="354" r:id="rId77"/>
    <p:sldId id="355" r:id="rId78"/>
    <p:sldId id="356" r:id="rId79"/>
    <p:sldId id="357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58" r:id="rId88"/>
    <p:sldId id="359" r:id="rId89"/>
    <p:sldId id="360" r:id="rId90"/>
    <p:sldId id="361" r:id="rId91"/>
    <p:sldId id="362" r:id="rId92"/>
    <p:sldId id="363" r:id="rId9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5" autoAdjust="0"/>
    <p:restoredTop sz="92956" autoAdjust="0"/>
  </p:normalViewPr>
  <p:slideViewPr>
    <p:cSldViewPr snapToGrid="0">
      <p:cViewPr varScale="1">
        <p:scale>
          <a:sx n="68" d="100"/>
          <a:sy n="68" d="100"/>
        </p:scale>
        <p:origin x="672" y="54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4/22/2019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16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10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41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824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02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36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46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76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97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2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48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69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57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20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0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75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76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77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78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79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87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88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89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90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91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D942E5-6704-9F40-A1C1-E0B589026536}" type="slidenum">
              <a:rPr lang="en-US"/>
              <a:pPr/>
              <a:t>92</a:t>
            </a:fld>
            <a:endParaRPr lang="en-US" dirty="0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</a:t>
            </a:r>
            <a:r>
              <a:rPr lang="en-US" sz="1900" dirty="0" smtClean="0"/>
              <a:t>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</a:t>
            </a:r>
            <a:r>
              <a:rPr lang="en-US" sz="900" dirty="0" smtClean="0"/>
              <a:t>2017 </a:t>
            </a:r>
            <a:r>
              <a:rPr lang="en-US" sz="900" dirty="0"/>
              <a:t>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4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19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</a:t>
            </a:r>
            <a:r>
              <a:rPr lang="en-GB" sz="900" dirty="0" smtClean="0">
                <a:cs typeface="Arial" charset="0"/>
              </a:rPr>
              <a:t>2017 </a:t>
            </a:r>
            <a:r>
              <a:rPr lang="en-GB" sz="900" dirty="0">
                <a:cs typeface="Arial" charset="0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  <p:sldLayoutId id="2147483655" r:id="rId6"/>
    <p:sldLayoutId id="2147483656" r:id="rId7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2" y="4011613"/>
            <a:ext cx="3432158" cy="1708160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Urinary System:</a:t>
            </a:r>
            <a:br>
              <a:rPr lang="en-US" sz="3500" dirty="0">
                <a:solidFill>
                  <a:schemeClr val="tx1"/>
                </a:solidFill>
              </a:rPr>
            </a:br>
            <a:r>
              <a:rPr lang="en-US" sz="3500" dirty="0">
                <a:solidFill>
                  <a:schemeClr val="tx1"/>
                </a:solidFill>
              </a:rPr>
              <a:t>Renal Function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smtClean="0">
                <a:solidFill>
                  <a:srgbClr val="BE004C"/>
                </a:solidFill>
                <a:cs typeface="Arial" charset="0"/>
              </a:rPr>
              <a:t>18</a:t>
            </a:r>
            <a:endParaRPr lang="en-US" sz="6000" i="1" dirty="0">
              <a:solidFill>
                <a:srgbClr val="BE004C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Microscopic Anatomy of the Kidney</a:t>
            </a:r>
            <a:endParaRPr lang="en-US"/>
          </a:p>
        </p:txBody>
      </p:sp>
      <p:sp>
        <p:nvSpPr>
          <p:cNvPr id="2355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Renal tubules</a:t>
            </a:r>
          </a:p>
          <a:p>
            <a:pPr lvl="1"/>
            <a:r>
              <a:rPr lang="en-US" dirty="0" smtClean="0"/>
              <a:t>Proximal tubule</a:t>
            </a:r>
          </a:p>
          <a:p>
            <a:pPr lvl="2"/>
            <a:r>
              <a:rPr lang="en-US" dirty="0" smtClean="0"/>
              <a:t>Proximal convoluted tubule</a:t>
            </a:r>
          </a:p>
          <a:p>
            <a:pPr lvl="2"/>
            <a:r>
              <a:rPr lang="en-US" dirty="0" smtClean="0"/>
              <a:t>Proximal straight tubule</a:t>
            </a:r>
          </a:p>
          <a:p>
            <a:pPr lvl="1"/>
            <a:r>
              <a:rPr lang="en-US" dirty="0" smtClean="0"/>
              <a:t>Loop of </a:t>
            </a:r>
            <a:r>
              <a:rPr lang="en-US" dirty="0" err="1" smtClean="0"/>
              <a:t>Henle</a:t>
            </a:r>
            <a:endParaRPr lang="en-US" dirty="0" smtClean="0"/>
          </a:p>
          <a:p>
            <a:pPr lvl="2"/>
            <a:r>
              <a:rPr lang="en-US" dirty="0" smtClean="0"/>
              <a:t>Descending limb</a:t>
            </a:r>
          </a:p>
          <a:p>
            <a:pPr lvl="2"/>
            <a:r>
              <a:rPr lang="en-US" dirty="0" smtClean="0"/>
              <a:t>Thin ascending limb</a:t>
            </a:r>
          </a:p>
          <a:p>
            <a:pPr lvl="2"/>
            <a:r>
              <a:rPr lang="en-US" dirty="0" smtClean="0"/>
              <a:t>Thick ascending limb</a:t>
            </a:r>
          </a:p>
          <a:p>
            <a:pPr lvl="1"/>
            <a:r>
              <a:rPr lang="en-US" dirty="0" smtClean="0"/>
              <a:t>Distal convoluted tubule</a:t>
            </a:r>
          </a:p>
          <a:p>
            <a:pPr lvl="2"/>
            <a:r>
              <a:rPr lang="en-US" dirty="0" smtClean="0"/>
              <a:t>Connecting tubule</a:t>
            </a:r>
          </a:p>
          <a:p>
            <a:pPr lvl="1"/>
            <a:r>
              <a:rPr lang="en-US" dirty="0" smtClean="0"/>
              <a:t>Collecting 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18.3  Anatomy of a nephron.</a:t>
            </a:r>
          </a:p>
        </p:txBody>
      </p:sp>
      <p:pic>
        <p:nvPicPr>
          <p:cNvPr id="40" name="Picture 39" descr="figure_18_0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"/>
          <a:stretch/>
        </p:blipFill>
        <p:spPr>
          <a:xfrm>
            <a:off x="1159393" y="405040"/>
            <a:ext cx="6445606" cy="613243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74877" y="974322"/>
            <a:ext cx="134430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Efferent arteriole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79112" y="1325689"/>
            <a:ext cx="1365127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Afferent arteriole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32550" y="1698220"/>
            <a:ext cx="145653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Connecting tubule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28318" y="2049604"/>
            <a:ext cx="1405248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Distal convoluted</a:t>
            </a:r>
          </a:p>
          <a:p>
            <a:pPr algn="l"/>
            <a:r>
              <a:rPr lang="en-US" sz="1130" b="1" dirty="0"/>
              <a:t>tubule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96254" y="2341704"/>
            <a:ext cx="646331" cy="26622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Cortex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796253" y="2722705"/>
            <a:ext cx="72412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Medulla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39616" y="495970"/>
            <a:ext cx="1304118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Renal corpuscle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40849" y="402834"/>
            <a:ext cx="1483913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 smtClean="0"/>
              <a:t>Bowman</a:t>
            </a:r>
            <a:r>
              <a:rPr lang="fr-FR" sz="1130" b="1" dirty="0" smtClean="0"/>
              <a:t>'</a:t>
            </a:r>
            <a:r>
              <a:rPr lang="en-US" sz="1130" b="1" dirty="0" smtClean="0"/>
              <a:t>s </a:t>
            </a:r>
            <a:r>
              <a:rPr lang="en-US" sz="1130" b="1" dirty="0"/>
              <a:t>capsule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45083" y="644137"/>
            <a:ext cx="992579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Glomerulus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22616" y="1194472"/>
            <a:ext cx="970373" cy="61401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Proximal</a:t>
            </a:r>
          </a:p>
          <a:p>
            <a:pPr algn="l"/>
            <a:r>
              <a:rPr lang="en-US" sz="1130" b="1" dirty="0"/>
              <a:t>convoluted</a:t>
            </a:r>
          </a:p>
          <a:p>
            <a:pPr algn="l"/>
            <a:r>
              <a:rPr lang="en-US" sz="1130" b="1" dirty="0"/>
              <a:t>tubule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14152" y="2904736"/>
            <a:ext cx="809612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Proximal</a:t>
            </a:r>
          </a:p>
          <a:p>
            <a:pPr algn="l"/>
            <a:r>
              <a:rPr lang="en-US" sz="1130" b="1" dirty="0"/>
              <a:t>straight</a:t>
            </a:r>
          </a:p>
          <a:p>
            <a:pPr algn="l"/>
            <a:r>
              <a:rPr lang="en-US" sz="1130" b="1" dirty="0"/>
              <a:t>tubule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4153" y="4390636"/>
            <a:ext cx="1344167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Descending limb</a:t>
            </a:r>
          </a:p>
          <a:p>
            <a:pPr algn="l"/>
            <a:r>
              <a:rPr lang="en-US" sz="1130" b="1" dirty="0"/>
              <a:t>of loop of </a:t>
            </a:r>
            <a:r>
              <a:rPr lang="en-US" sz="1130" b="1" dirty="0" err="1"/>
              <a:t>Henle</a:t>
            </a:r>
            <a:endParaRPr lang="en-US" sz="113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128320" y="3353467"/>
            <a:ext cx="1658259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Thick ascending limb</a:t>
            </a:r>
          </a:p>
          <a:p>
            <a:pPr algn="l"/>
            <a:r>
              <a:rPr lang="en-US" sz="1130" b="1" dirty="0"/>
              <a:t>of loop of </a:t>
            </a:r>
            <a:r>
              <a:rPr lang="en-US" sz="1130" b="1" dirty="0" err="1"/>
              <a:t>Henle</a:t>
            </a:r>
            <a:endParaRPr lang="en-US" sz="113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157948" y="4022332"/>
            <a:ext cx="1236236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Collecting duct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53714" y="4720828"/>
            <a:ext cx="158559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Thin ascending limb</a:t>
            </a:r>
          </a:p>
          <a:p>
            <a:pPr algn="l"/>
            <a:r>
              <a:rPr lang="en-US" sz="1130" b="1" dirty="0"/>
              <a:t>of loop of </a:t>
            </a:r>
            <a:r>
              <a:rPr lang="en-US" sz="1130" b="1" dirty="0" err="1"/>
              <a:t>Henle</a:t>
            </a:r>
            <a:endParaRPr lang="en-US" sz="1130" b="1" dirty="0"/>
          </a:p>
        </p:txBody>
      </p:sp>
      <p:sp>
        <p:nvSpPr>
          <p:cNvPr id="56" name="Freeform 55"/>
          <p:cNvSpPr/>
          <p:nvPr/>
        </p:nvSpPr>
        <p:spPr>
          <a:xfrm>
            <a:off x="2324100" y="4175107"/>
            <a:ext cx="1279525" cy="3175"/>
          </a:xfrm>
          <a:custGeom>
            <a:avLst/>
            <a:gdLst>
              <a:gd name="connsiteX0" fmla="*/ 0 w 1279525"/>
              <a:gd name="connsiteY0" fmla="*/ 0 h 3175"/>
              <a:gd name="connsiteX1" fmla="*/ 1279525 w 12795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9525" h="3175">
                <a:moveTo>
                  <a:pt x="0" y="0"/>
                </a:moveTo>
                <a:lnTo>
                  <a:pt x="1279525" y="31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2670175" y="4870432"/>
            <a:ext cx="2374900" cy="0"/>
          </a:xfrm>
          <a:custGeom>
            <a:avLst/>
            <a:gdLst>
              <a:gd name="connsiteX0" fmla="*/ 0 w 2374900"/>
              <a:gd name="connsiteY0" fmla="*/ 0 h 0"/>
              <a:gd name="connsiteX1" fmla="*/ 2374900 w 2374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74900">
                <a:moveTo>
                  <a:pt x="0" y="0"/>
                </a:moveTo>
                <a:lnTo>
                  <a:pt x="23749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2726267" y="3505182"/>
            <a:ext cx="2230966" cy="0"/>
          </a:xfrm>
          <a:custGeom>
            <a:avLst/>
            <a:gdLst>
              <a:gd name="connsiteX0" fmla="*/ 0 w 2230966"/>
              <a:gd name="connsiteY0" fmla="*/ 0 h 0"/>
              <a:gd name="connsiteX1" fmla="*/ 2230966 w 22309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0966">
                <a:moveTo>
                  <a:pt x="0" y="0"/>
                </a:moveTo>
                <a:lnTo>
                  <a:pt x="2230966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2457450" y="2200257"/>
            <a:ext cx="2155825" cy="244475"/>
          </a:xfrm>
          <a:custGeom>
            <a:avLst/>
            <a:gdLst>
              <a:gd name="connsiteX0" fmla="*/ 0 w 2155825"/>
              <a:gd name="connsiteY0" fmla="*/ 0 h 244475"/>
              <a:gd name="connsiteX1" fmla="*/ 2155825 w 2155825"/>
              <a:gd name="connsiteY1" fmla="*/ 244475 h 24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5825" h="244475">
                <a:moveTo>
                  <a:pt x="0" y="0"/>
                </a:moveTo>
                <a:lnTo>
                  <a:pt x="2155825" y="2444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2527300" y="1847832"/>
            <a:ext cx="1463675" cy="403225"/>
          </a:xfrm>
          <a:custGeom>
            <a:avLst/>
            <a:gdLst>
              <a:gd name="connsiteX0" fmla="*/ 0 w 1463675"/>
              <a:gd name="connsiteY0" fmla="*/ 0 h 403225"/>
              <a:gd name="connsiteX1" fmla="*/ 1463675 w 1463675"/>
              <a:gd name="connsiteY1" fmla="*/ 403225 h 40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3675" h="403225">
                <a:moveTo>
                  <a:pt x="0" y="0"/>
                </a:moveTo>
                <a:lnTo>
                  <a:pt x="1463675" y="4032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2492375" y="1498582"/>
            <a:ext cx="2254250" cy="412750"/>
          </a:xfrm>
          <a:custGeom>
            <a:avLst/>
            <a:gdLst>
              <a:gd name="connsiteX0" fmla="*/ 0 w 2254250"/>
              <a:gd name="connsiteY0" fmla="*/ 0 h 412750"/>
              <a:gd name="connsiteX1" fmla="*/ 2254250 w 2254250"/>
              <a:gd name="connsiteY1" fmla="*/ 41275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4250" h="412750">
                <a:moveTo>
                  <a:pt x="0" y="0"/>
                </a:moveTo>
                <a:lnTo>
                  <a:pt x="2254250" y="4127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2492375" y="1136632"/>
            <a:ext cx="2051050" cy="384175"/>
          </a:xfrm>
          <a:custGeom>
            <a:avLst/>
            <a:gdLst>
              <a:gd name="connsiteX0" fmla="*/ 0 w 2051050"/>
              <a:gd name="connsiteY0" fmla="*/ 0 h 384175"/>
              <a:gd name="connsiteX1" fmla="*/ 2051050 w 2051050"/>
              <a:gd name="connsiteY1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1050" h="384175">
                <a:moveTo>
                  <a:pt x="0" y="0"/>
                </a:moveTo>
                <a:lnTo>
                  <a:pt x="2051050" y="384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83100" y="876282"/>
            <a:ext cx="482600" cy="685800"/>
          </a:xfrm>
          <a:custGeom>
            <a:avLst/>
            <a:gdLst>
              <a:gd name="connsiteX0" fmla="*/ 482600 w 482600"/>
              <a:gd name="connsiteY0" fmla="*/ 685800 h 685800"/>
              <a:gd name="connsiteX1" fmla="*/ 0 w 482600"/>
              <a:gd name="connsiteY1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685800">
                <a:moveTo>
                  <a:pt x="482600" y="68580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000625" y="634982"/>
            <a:ext cx="66675" cy="730250"/>
          </a:xfrm>
          <a:custGeom>
            <a:avLst/>
            <a:gdLst>
              <a:gd name="connsiteX0" fmla="*/ 66675 w 66675"/>
              <a:gd name="connsiteY0" fmla="*/ 730250 h 730250"/>
              <a:gd name="connsiteX1" fmla="*/ 0 w 66675"/>
              <a:gd name="connsiteY1" fmla="*/ 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730250">
                <a:moveTo>
                  <a:pt x="66675" y="73025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5905500" y="1336657"/>
            <a:ext cx="476250" cy="3175"/>
          </a:xfrm>
          <a:custGeom>
            <a:avLst/>
            <a:gdLst>
              <a:gd name="connsiteX0" fmla="*/ 0 w 476250"/>
              <a:gd name="connsiteY0" fmla="*/ 0 h 3175"/>
              <a:gd name="connsiteX1" fmla="*/ 476250 w 4762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3175">
                <a:moveTo>
                  <a:pt x="0" y="0"/>
                </a:moveTo>
                <a:lnTo>
                  <a:pt x="476250" y="3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4003675" y="473057"/>
            <a:ext cx="114300" cy="365125"/>
          </a:xfrm>
          <a:custGeom>
            <a:avLst/>
            <a:gdLst>
              <a:gd name="connsiteX0" fmla="*/ 114300 w 114300"/>
              <a:gd name="connsiteY0" fmla="*/ 365125 h 365125"/>
              <a:gd name="connsiteX1" fmla="*/ 3175 w 114300"/>
              <a:gd name="connsiteY1" fmla="*/ 361950 h 365125"/>
              <a:gd name="connsiteX2" fmla="*/ 0 w 114300"/>
              <a:gd name="connsiteY2" fmla="*/ 0 h 365125"/>
              <a:gd name="connsiteX3" fmla="*/ 114300 w 114300"/>
              <a:gd name="connsiteY3" fmla="*/ 0 h 36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365125">
                <a:moveTo>
                  <a:pt x="114300" y="365125"/>
                </a:moveTo>
                <a:lnTo>
                  <a:pt x="3175" y="361950"/>
                </a:lnTo>
                <a:cubicBezTo>
                  <a:pt x="2117" y="241300"/>
                  <a:pt x="1058" y="120650"/>
                  <a:pt x="0" y="0"/>
                </a:cubicBezTo>
                <a:lnTo>
                  <a:pt x="1143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898900" y="650857"/>
            <a:ext cx="104775" cy="0"/>
          </a:xfrm>
          <a:custGeom>
            <a:avLst/>
            <a:gdLst>
              <a:gd name="connsiteX0" fmla="*/ 0 w 104775"/>
              <a:gd name="connsiteY0" fmla="*/ 0 h 0"/>
              <a:gd name="connsiteX1" fmla="*/ 104775 w 1047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775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7112000" y="1104882"/>
            <a:ext cx="111125" cy="2387600"/>
          </a:xfrm>
          <a:custGeom>
            <a:avLst/>
            <a:gdLst>
              <a:gd name="connsiteX0" fmla="*/ 0 w 111125"/>
              <a:gd name="connsiteY0" fmla="*/ 0 h 2387600"/>
              <a:gd name="connsiteX1" fmla="*/ 111125 w 111125"/>
              <a:gd name="connsiteY1" fmla="*/ 3175 h 2387600"/>
              <a:gd name="connsiteX2" fmla="*/ 104775 w 111125"/>
              <a:gd name="connsiteY2" fmla="*/ 2387600 h 2387600"/>
              <a:gd name="connsiteX3" fmla="*/ 9525 w 111125"/>
              <a:gd name="connsiteY3" fmla="*/ 2387600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125" h="2387600">
                <a:moveTo>
                  <a:pt x="0" y="0"/>
                </a:moveTo>
                <a:lnTo>
                  <a:pt x="111125" y="3175"/>
                </a:lnTo>
                <a:cubicBezTo>
                  <a:pt x="109008" y="797983"/>
                  <a:pt x="106892" y="1592792"/>
                  <a:pt x="104775" y="2387600"/>
                </a:cubicBezTo>
                <a:lnTo>
                  <a:pt x="9525" y="23876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7216775" y="2276457"/>
            <a:ext cx="111125" cy="6350"/>
          </a:xfrm>
          <a:custGeom>
            <a:avLst/>
            <a:gdLst>
              <a:gd name="connsiteX0" fmla="*/ 111125 w 111125"/>
              <a:gd name="connsiteY0" fmla="*/ 6350 h 6350"/>
              <a:gd name="connsiteX1" fmla="*/ 0 w 11112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125" h="6350">
                <a:moveTo>
                  <a:pt x="111125" y="635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5718175" y="3041632"/>
            <a:ext cx="669925" cy="0"/>
          </a:xfrm>
          <a:custGeom>
            <a:avLst/>
            <a:gdLst>
              <a:gd name="connsiteX0" fmla="*/ 0 w 669925"/>
              <a:gd name="connsiteY0" fmla="*/ 0 h 0"/>
              <a:gd name="connsiteX1" fmla="*/ 669925 w 669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9925">
                <a:moveTo>
                  <a:pt x="0" y="0"/>
                </a:moveTo>
                <a:lnTo>
                  <a:pt x="66992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90353" y="6286733"/>
            <a:ext cx="981960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Minor calyx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6792094" y="2072088"/>
            <a:ext cx="1271712" cy="266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30" b="1" dirty="0"/>
              <a:t>Proximal tubule</a:t>
            </a:r>
          </a:p>
        </p:txBody>
      </p:sp>
      <p:sp>
        <p:nvSpPr>
          <p:cNvPr id="73" name="Freeform 72"/>
          <p:cNvSpPr/>
          <p:nvPr/>
        </p:nvSpPr>
        <p:spPr>
          <a:xfrm>
            <a:off x="5718175" y="4536858"/>
            <a:ext cx="669925" cy="0"/>
          </a:xfrm>
          <a:custGeom>
            <a:avLst/>
            <a:gdLst>
              <a:gd name="connsiteX0" fmla="*/ 0 w 669925"/>
              <a:gd name="connsiteY0" fmla="*/ 0 h 0"/>
              <a:gd name="connsiteX1" fmla="*/ 669925 w 669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9925">
                <a:moveTo>
                  <a:pt x="0" y="0"/>
                </a:moveTo>
                <a:lnTo>
                  <a:pt x="66992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Microscopic Anatomy of the Kidney</a:t>
            </a:r>
            <a:endParaRPr lang="en-US"/>
          </a:p>
        </p:txBody>
      </p:sp>
      <p:sp>
        <p:nvSpPr>
          <p:cNvPr id="276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Cortical versus </a:t>
            </a:r>
            <a:r>
              <a:rPr lang="en-US" dirty="0" err="1" smtClean="0"/>
              <a:t>juxtamedullary</a:t>
            </a:r>
            <a:r>
              <a:rPr lang="en-US" dirty="0" smtClean="0"/>
              <a:t> nephrons</a:t>
            </a:r>
          </a:p>
          <a:p>
            <a:pPr lvl="1"/>
            <a:r>
              <a:rPr lang="en-US" dirty="0" smtClean="0"/>
              <a:t>Cortical</a:t>
            </a:r>
          </a:p>
          <a:p>
            <a:pPr lvl="2"/>
            <a:r>
              <a:rPr lang="en-US" dirty="0" smtClean="0"/>
              <a:t>Short loop of </a:t>
            </a:r>
            <a:r>
              <a:rPr lang="en-US" dirty="0" err="1" smtClean="0"/>
              <a:t>Henle</a:t>
            </a:r>
            <a:endParaRPr lang="en-US" dirty="0" smtClean="0"/>
          </a:p>
          <a:p>
            <a:pPr lvl="2"/>
            <a:r>
              <a:rPr lang="en-US" dirty="0" smtClean="0"/>
              <a:t>Most numerous, 80–85%</a:t>
            </a:r>
          </a:p>
          <a:p>
            <a:pPr lvl="1"/>
            <a:r>
              <a:rPr lang="en-US" dirty="0" err="1" smtClean="0"/>
              <a:t>Juxtamedullary</a:t>
            </a:r>
            <a:r>
              <a:rPr lang="en-US" dirty="0" smtClean="0"/>
              <a:t> nephron</a:t>
            </a:r>
          </a:p>
          <a:p>
            <a:pPr lvl="2"/>
            <a:r>
              <a:rPr lang="en-US" dirty="0" smtClean="0"/>
              <a:t>Long loop of </a:t>
            </a:r>
            <a:r>
              <a:rPr lang="en-US" dirty="0" err="1" smtClean="0"/>
              <a:t>Henle</a:t>
            </a:r>
            <a:r>
              <a:rPr lang="en-US" dirty="0" smtClean="0"/>
              <a:t> extends into medulla</a:t>
            </a:r>
          </a:p>
          <a:p>
            <a:pPr lvl="2"/>
            <a:r>
              <a:rPr lang="en-US" dirty="0" smtClean="0"/>
              <a:t>Responsible for the medullary osmotic gradient</a:t>
            </a:r>
          </a:p>
          <a:p>
            <a:pPr lvl="1"/>
            <a:r>
              <a:rPr lang="en-US" dirty="0" smtClean="0"/>
              <a:t>Both types produce urine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18.4  Locations of cortical and </a:t>
            </a:r>
            <a:r>
              <a:rPr lang="en-US" sz="1200" b="1" dirty="0" err="1">
                <a:solidFill>
                  <a:srgbClr val="000000"/>
                </a:solidFill>
              </a:rPr>
              <a:t>juxtamedullary</a:t>
            </a:r>
            <a:r>
              <a:rPr lang="en-US" sz="1200" b="1" dirty="0">
                <a:solidFill>
                  <a:srgbClr val="000000"/>
                </a:solidFill>
              </a:rPr>
              <a:t> nephrons.</a:t>
            </a:r>
          </a:p>
        </p:txBody>
      </p:sp>
      <p:pic>
        <p:nvPicPr>
          <p:cNvPr id="65" name="Picture 64" descr="figure_18_0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1"/>
          <a:stretch/>
        </p:blipFill>
        <p:spPr>
          <a:xfrm>
            <a:off x="760458" y="380101"/>
            <a:ext cx="7569098" cy="614952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330867" y="1196904"/>
            <a:ext cx="1564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 smtClean="0"/>
              <a:t>Bowman</a:t>
            </a:r>
            <a:r>
              <a:rPr lang="fr-FR" b="1" dirty="0" smtClean="0"/>
              <a:t>'</a:t>
            </a:r>
            <a:r>
              <a:rPr lang="en-US" b="1" dirty="0" smtClean="0"/>
              <a:t>s </a:t>
            </a:r>
            <a:r>
              <a:rPr lang="en-US" b="1" dirty="0"/>
              <a:t>capsule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51197" y="2056272"/>
            <a:ext cx="84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Proximal</a:t>
            </a:r>
          </a:p>
          <a:p>
            <a:pPr algn="l"/>
            <a:r>
              <a:rPr lang="en-US" b="1" dirty="0"/>
              <a:t>tubule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449395" y="2784405"/>
            <a:ext cx="65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Distal</a:t>
            </a:r>
          </a:p>
          <a:p>
            <a:pPr algn="l"/>
            <a:r>
              <a:rPr lang="en-US" b="1" dirty="0"/>
              <a:t>tubule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70499" y="1870003"/>
            <a:ext cx="1564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 smtClean="0"/>
              <a:t>Bowman</a:t>
            </a:r>
            <a:r>
              <a:rPr lang="fr-FR" b="1" dirty="0" smtClean="0"/>
              <a:t>'</a:t>
            </a:r>
            <a:r>
              <a:rPr lang="en-US" b="1" dirty="0" smtClean="0"/>
              <a:t>s </a:t>
            </a:r>
            <a:r>
              <a:rPr lang="en-US" b="1" dirty="0"/>
              <a:t>capsule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95327" y="2856366"/>
            <a:ext cx="65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Distal</a:t>
            </a:r>
          </a:p>
          <a:p>
            <a:pPr algn="l"/>
            <a:r>
              <a:rPr lang="en-US" b="1" dirty="0"/>
              <a:t>tubule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17256" y="2462673"/>
            <a:ext cx="84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Proximal</a:t>
            </a:r>
          </a:p>
          <a:p>
            <a:pPr algn="l"/>
            <a:r>
              <a:rPr lang="en-US" b="1" dirty="0"/>
              <a:t>tubule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08890" y="1717607"/>
            <a:ext cx="646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Renal</a:t>
            </a:r>
          </a:p>
          <a:p>
            <a:pPr algn="l"/>
            <a:r>
              <a:rPr lang="en-US" b="1" dirty="0"/>
              <a:t>cortex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617361" y="4613205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Renal</a:t>
            </a:r>
          </a:p>
          <a:p>
            <a:pPr algn="l"/>
            <a:r>
              <a:rPr lang="en-US" b="1" dirty="0"/>
              <a:t>medulla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83395" y="516353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Loop of</a:t>
            </a:r>
          </a:p>
          <a:p>
            <a:pPr algn="l"/>
            <a:r>
              <a:rPr lang="en-US" b="1" dirty="0" err="1"/>
              <a:t>Henle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3189295" y="3415169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Loop of</a:t>
            </a:r>
          </a:p>
          <a:p>
            <a:pPr algn="l"/>
            <a:r>
              <a:rPr lang="en-US" b="1" dirty="0" err="1"/>
              <a:t>Henle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891097" y="5802769"/>
            <a:ext cx="92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Collecting</a:t>
            </a:r>
          </a:p>
          <a:p>
            <a:pPr algn="l"/>
            <a:r>
              <a:rPr lang="en-US" b="1" dirty="0"/>
              <a:t>duct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01800" y="4189869"/>
            <a:ext cx="92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Collecting</a:t>
            </a:r>
          </a:p>
          <a:p>
            <a:pPr algn="l"/>
            <a:r>
              <a:rPr lang="en-US" b="1" dirty="0"/>
              <a:t>duct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87970" y="6259969"/>
            <a:ext cx="1597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dirty="0">
                <a:latin typeface="Arial Black"/>
                <a:cs typeface="Arial Black"/>
              </a:rPr>
              <a:t>Cortical nephron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615933" y="6255735"/>
            <a:ext cx="2235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dirty="0" err="1">
                <a:latin typeface="Arial Black"/>
                <a:cs typeface="Arial Black"/>
              </a:rPr>
              <a:t>Juxtamedullary</a:t>
            </a:r>
            <a:r>
              <a:rPr lang="en-US" dirty="0">
                <a:latin typeface="Arial Black"/>
                <a:cs typeface="Arial Black"/>
              </a:rPr>
              <a:t> nephron</a:t>
            </a:r>
          </a:p>
        </p:txBody>
      </p:sp>
      <p:sp>
        <p:nvSpPr>
          <p:cNvPr id="80" name="Freeform 79"/>
          <p:cNvSpPr/>
          <p:nvPr/>
        </p:nvSpPr>
        <p:spPr>
          <a:xfrm>
            <a:off x="2091884" y="1427079"/>
            <a:ext cx="4233" cy="359833"/>
          </a:xfrm>
          <a:custGeom>
            <a:avLst/>
            <a:gdLst>
              <a:gd name="connsiteX0" fmla="*/ 0 w 4233"/>
              <a:gd name="connsiteY0" fmla="*/ 359833 h 359833"/>
              <a:gd name="connsiteX1" fmla="*/ 4233 w 4233"/>
              <a:gd name="connsiteY1" fmla="*/ 0 h 35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3" h="359833">
                <a:moveTo>
                  <a:pt x="0" y="359833"/>
                </a:moveTo>
                <a:lnTo>
                  <a:pt x="4233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2836951" y="2201779"/>
            <a:ext cx="372533" cy="4234"/>
          </a:xfrm>
          <a:custGeom>
            <a:avLst/>
            <a:gdLst>
              <a:gd name="connsiteX0" fmla="*/ 0 w 372533"/>
              <a:gd name="connsiteY0" fmla="*/ 0 h 4234"/>
              <a:gd name="connsiteX1" fmla="*/ 372533 w 372533"/>
              <a:gd name="connsiteY1" fmla="*/ 423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2533" h="4234">
                <a:moveTo>
                  <a:pt x="0" y="0"/>
                </a:moveTo>
                <a:lnTo>
                  <a:pt x="372533" y="4234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1719351" y="2540446"/>
            <a:ext cx="237066" cy="325967"/>
          </a:xfrm>
          <a:custGeom>
            <a:avLst/>
            <a:gdLst>
              <a:gd name="connsiteX0" fmla="*/ 0 w 237066"/>
              <a:gd name="connsiteY0" fmla="*/ 325967 h 325967"/>
              <a:gd name="connsiteX1" fmla="*/ 237066 w 237066"/>
              <a:gd name="connsiteY1" fmla="*/ 0 h 325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7066" h="325967">
                <a:moveTo>
                  <a:pt x="0" y="325967"/>
                </a:moveTo>
                <a:lnTo>
                  <a:pt x="237066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2650684" y="3564913"/>
            <a:ext cx="601133" cy="4233"/>
          </a:xfrm>
          <a:custGeom>
            <a:avLst/>
            <a:gdLst>
              <a:gd name="connsiteX0" fmla="*/ 0 w 601133"/>
              <a:gd name="connsiteY0" fmla="*/ 0 h 4233"/>
              <a:gd name="connsiteX1" fmla="*/ 601133 w 601133"/>
              <a:gd name="connsiteY1" fmla="*/ 4233 h 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1133" h="4233">
                <a:moveTo>
                  <a:pt x="0" y="0"/>
                </a:moveTo>
                <a:lnTo>
                  <a:pt x="601133" y="4233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1296017" y="4339613"/>
            <a:ext cx="364067" cy="4233"/>
          </a:xfrm>
          <a:custGeom>
            <a:avLst/>
            <a:gdLst>
              <a:gd name="connsiteX0" fmla="*/ 0 w 364067"/>
              <a:gd name="connsiteY0" fmla="*/ 0 h 4233"/>
              <a:gd name="connsiteX1" fmla="*/ 364067 w 364067"/>
              <a:gd name="connsiteY1" fmla="*/ 4233 h 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4067" h="4233">
                <a:moveTo>
                  <a:pt x="0" y="0"/>
                </a:moveTo>
                <a:lnTo>
                  <a:pt x="364067" y="4233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4831909" y="5851971"/>
            <a:ext cx="139700" cy="79375"/>
          </a:xfrm>
          <a:custGeom>
            <a:avLst/>
            <a:gdLst>
              <a:gd name="connsiteX0" fmla="*/ 0 w 139700"/>
              <a:gd name="connsiteY0" fmla="*/ 0 h 79375"/>
              <a:gd name="connsiteX1" fmla="*/ 139700 w 139700"/>
              <a:gd name="connsiteY1" fmla="*/ 79375 h 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700" h="79375">
                <a:moveTo>
                  <a:pt x="0" y="0"/>
                </a:moveTo>
                <a:lnTo>
                  <a:pt x="139700" y="793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6146359" y="5312221"/>
            <a:ext cx="698500" cy="6350"/>
          </a:xfrm>
          <a:custGeom>
            <a:avLst/>
            <a:gdLst>
              <a:gd name="connsiteX0" fmla="*/ 0 w 698500"/>
              <a:gd name="connsiteY0" fmla="*/ 0 h 6350"/>
              <a:gd name="connsiteX1" fmla="*/ 698500 w 69850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0" h="6350">
                <a:moveTo>
                  <a:pt x="0" y="0"/>
                </a:moveTo>
                <a:lnTo>
                  <a:pt x="698500" y="63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7559234" y="4756596"/>
            <a:ext cx="111125" cy="3175"/>
          </a:xfrm>
          <a:custGeom>
            <a:avLst/>
            <a:gdLst>
              <a:gd name="connsiteX0" fmla="*/ 0 w 111125"/>
              <a:gd name="connsiteY0" fmla="*/ 0 h 3175"/>
              <a:gd name="connsiteX1" fmla="*/ 111125 w 1111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125" h="3175">
                <a:moveTo>
                  <a:pt x="0" y="0"/>
                </a:moveTo>
                <a:lnTo>
                  <a:pt x="111125" y="31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7442817" y="3302446"/>
            <a:ext cx="122767" cy="2904067"/>
          </a:xfrm>
          <a:custGeom>
            <a:avLst/>
            <a:gdLst>
              <a:gd name="connsiteX0" fmla="*/ 0 w 122767"/>
              <a:gd name="connsiteY0" fmla="*/ 4233 h 2904067"/>
              <a:gd name="connsiteX1" fmla="*/ 118534 w 122767"/>
              <a:gd name="connsiteY1" fmla="*/ 0 h 2904067"/>
              <a:gd name="connsiteX2" fmla="*/ 122767 w 122767"/>
              <a:gd name="connsiteY2" fmla="*/ 2899833 h 2904067"/>
              <a:gd name="connsiteX3" fmla="*/ 16934 w 122767"/>
              <a:gd name="connsiteY3" fmla="*/ 2904067 h 290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67" h="2904067">
                <a:moveTo>
                  <a:pt x="0" y="4233"/>
                </a:moveTo>
                <a:lnTo>
                  <a:pt x="118534" y="0"/>
                </a:lnTo>
                <a:lnTo>
                  <a:pt x="122767" y="2899833"/>
                </a:lnTo>
                <a:lnTo>
                  <a:pt x="16934" y="2904067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7442817" y="449179"/>
            <a:ext cx="122767" cy="2823634"/>
          </a:xfrm>
          <a:custGeom>
            <a:avLst/>
            <a:gdLst>
              <a:gd name="connsiteX0" fmla="*/ 0 w 122767"/>
              <a:gd name="connsiteY0" fmla="*/ 0 h 2823634"/>
              <a:gd name="connsiteX1" fmla="*/ 122767 w 122767"/>
              <a:gd name="connsiteY1" fmla="*/ 8467 h 2823634"/>
              <a:gd name="connsiteX2" fmla="*/ 118534 w 122767"/>
              <a:gd name="connsiteY2" fmla="*/ 2823634 h 2823634"/>
              <a:gd name="connsiteX3" fmla="*/ 4234 w 122767"/>
              <a:gd name="connsiteY3" fmla="*/ 2823634 h 282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767" h="2823634">
                <a:moveTo>
                  <a:pt x="0" y="0"/>
                </a:moveTo>
                <a:lnTo>
                  <a:pt x="122767" y="8467"/>
                </a:lnTo>
                <a:lnTo>
                  <a:pt x="118534" y="2823634"/>
                </a:lnTo>
                <a:lnTo>
                  <a:pt x="4234" y="2823634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559234" y="1860996"/>
            <a:ext cx="114300" cy="0"/>
          </a:xfrm>
          <a:custGeom>
            <a:avLst/>
            <a:gdLst>
              <a:gd name="connsiteX0" fmla="*/ 0 w 114300"/>
              <a:gd name="connsiteY0" fmla="*/ 0 h 0"/>
              <a:gd name="connsiteX1" fmla="*/ 114300 w 114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>
                <a:moveTo>
                  <a:pt x="0" y="0"/>
                </a:moveTo>
                <a:lnTo>
                  <a:pt x="1143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5936809" y="2099121"/>
            <a:ext cx="142875" cy="361950"/>
          </a:xfrm>
          <a:custGeom>
            <a:avLst/>
            <a:gdLst>
              <a:gd name="connsiteX0" fmla="*/ 0 w 142875"/>
              <a:gd name="connsiteY0" fmla="*/ 0 h 361950"/>
              <a:gd name="connsiteX1" fmla="*/ 142875 w 142875"/>
              <a:gd name="connsiteY1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875" h="361950">
                <a:moveTo>
                  <a:pt x="0" y="0"/>
                </a:moveTo>
                <a:lnTo>
                  <a:pt x="142875" y="3619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6505134" y="2607121"/>
            <a:ext cx="374650" cy="3175"/>
          </a:xfrm>
          <a:custGeom>
            <a:avLst/>
            <a:gdLst>
              <a:gd name="connsiteX0" fmla="*/ 0 w 374650"/>
              <a:gd name="connsiteY0" fmla="*/ 0 h 3175"/>
              <a:gd name="connsiteX1" fmla="*/ 374650 w 3746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650" h="3175">
                <a:moveTo>
                  <a:pt x="0" y="0"/>
                </a:moveTo>
                <a:lnTo>
                  <a:pt x="374650" y="31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3" name="Freeform 92"/>
          <p:cNvSpPr/>
          <p:nvPr/>
        </p:nvSpPr>
        <p:spPr>
          <a:xfrm>
            <a:off x="5422459" y="2899221"/>
            <a:ext cx="190500" cy="114300"/>
          </a:xfrm>
          <a:custGeom>
            <a:avLst/>
            <a:gdLst>
              <a:gd name="connsiteX0" fmla="*/ 0 w 190500"/>
              <a:gd name="connsiteY0" fmla="*/ 114300 h 114300"/>
              <a:gd name="connsiteX1" fmla="*/ 190500 w 190500"/>
              <a:gd name="connsiteY1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114300">
                <a:moveTo>
                  <a:pt x="0" y="114300"/>
                </a:moveTo>
                <a:lnTo>
                  <a:pt x="1905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18.5  The juxtaglomerular apparatus.</a:t>
            </a:r>
          </a:p>
        </p:txBody>
      </p:sp>
      <p:pic>
        <p:nvPicPr>
          <p:cNvPr id="39" name="Picture 38" descr="figure_18_0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6"/>
          <a:stretch/>
        </p:blipFill>
        <p:spPr>
          <a:xfrm>
            <a:off x="266700" y="1054100"/>
            <a:ext cx="8601456" cy="456849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16234" y="1024276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Bowman</a:t>
            </a:r>
            <a:r>
              <a:rPr lang="fr-FR" sz="1400" b="1" dirty="0" smtClean="0"/>
              <a:t>'</a:t>
            </a:r>
            <a:r>
              <a:rPr lang="en-US" sz="1400" b="1" dirty="0" smtClean="0"/>
              <a:t>s </a:t>
            </a:r>
            <a:r>
              <a:rPr lang="en-US" sz="1400" b="1" dirty="0"/>
              <a:t>capsule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4095" y="1333308"/>
            <a:ext cx="1621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Efferent arteriole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4097" y="1769345"/>
            <a:ext cx="1261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Distal tubule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1397" y="2150344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Afferent arteriole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66764" y="1045444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Juxtaglomerular</a:t>
            </a:r>
          </a:p>
          <a:p>
            <a:pPr algn="l"/>
            <a:r>
              <a:rPr lang="en-US" sz="1400" b="1" dirty="0"/>
              <a:t>apparatus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4065" y="1667745"/>
            <a:ext cx="943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Proximal</a:t>
            </a:r>
          </a:p>
          <a:p>
            <a:pPr algn="l"/>
            <a:r>
              <a:rPr lang="en-US" sz="1400" b="1" dirty="0"/>
              <a:t>tubule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73166" y="2095316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962731" y="1430678"/>
            <a:ext cx="10758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Lumen of</a:t>
            </a:r>
          </a:p>
          <a:p>
            <a:pPr algn="l"/>
            <a:r>
              <a:rPr lang="en-US" sz="1400" b="1" dirty="0" smtClean="0"/>
              <a:t>Bowman</a:t>
            </a:r>
            <a:r>
              <a:rPr lang="fr-FR" sz="1400" b="1" dirty="0" smtClean="0"/>
              <a:t>'</a:t>
            </a:r>
            <a:r>
              <a:rPr lang="en-US" sz="1400" b="1" dirty="0" smtClean="0"/>
              <a:t>s </a:t>
            </a:r>
            <a:endParaRPr lang="en-US" sz="1400" b="1" dirty="0"/>
          </a:p>
          <a:p>
            <a:pPr algn="l"/>
            <a:r>
              <a:rPr lang="en-US" sz="1400" b="1" dirty="0"/>
              <a:t>capsule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2660" y="1028509"/>
            <a:ext cx="1920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Glomerular capillary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62637" y="2709149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Distal</a:t>
            </a:r>
          </a:p>
          <a:p>
            <a:pPr algn="l"/>
            <a:r>
              <a:rPr lang="en-US" sz="1400" b="1" dirty="0"/>
              <a:t>tubule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75804" y="3111316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Macula</a:t>
            </a:r>
          </a:p>
          <a:p>
            <a:pPr algn="l"/>
            <a:r>
              <a:rPr lang="en-US" sz="1400" b="1" dirty="0" err="1"/>
              <a:t>densa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85807" y="4303778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Direction of</a:t>
            </a:r>
          </a:p>
          <a:p>
            <a:pPr algn="l"/>
            <a:r>
              <a:rPr lang="en-US" sz="1400" b="1" dirty="0"/>
              <a:t>blood ﬂow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83167" y="4828712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92927" y="4506976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Loop of</a:t>
            </a:r>
          </a:p>
          <a:p>
            <a:pPr algn="l"/>
            <a:r>
              <a:rPr lang="en-US" sz="1400" b="1" dirty="0" err="1"/>
              <a:t>Henle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453622" y="5328242"/>
            <a:ext cx="3347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Granular cells (juxtaglomerular cells)</a:t>
            </a:r>
          </a:p>
        </p:txBody>
      </p:sp>
      <p:sp>
        <p:nvSpPr>
          <p:cNvPr id="55" name="Freeform 54"/>
          <p:cNvSpPr/>
          <p:nvPr/>
        </p:nvSpPr>
        <p:spPr>
          <a:xfrm>
            <a:off x="2101850" y="1308100"/>
            <a:ext cx="203200" cy="317500"/>
          </a:xfrm>
          <a:custGeom>
            <a:avLst/>
            <a:gdLst>
              <a:gd name="connsiteX0" fmla="*/ 203200 w 203200"/>
              <a:gd name="connsiteY0" fmla="*/ 317500 h 317500"/>
              <a:gd name="connsiteX1" fmla="*/ 0 w 203200"/>
              <a:gd name="connsiteY1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317500">
                <a:moveTo>
                  <a:pt x="203200" y="31750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787525" y="1549400"/>
            <a:ext cx="247650" cy="165100"/>
          </a:xfrm>
          <a:custGeom>
            <a:avLst/>
            <a:gdLst>
              <a:gd name="connsiteX0" fmla="*/ 0 w 247650"/>
              <a:gd name="connsiteY0" fmla="*/ 0 h 165100"/>
              <a:gd name="connsiteX1" fmla="*/ 247650 w 247650"/>
              <a:gd name="connsiteY1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165100">
                <a:moveTo>
                  <a:pt x="0" y="0"/>
                </a:moveTo>
                <a:lnTo>
                  <a:pt x="247650" y="1651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466850" y="1863725"/>
            <a:ext cx="581025" cy="98425"/>
          </a:xfrm>
          <a:custGeom>
            <a:avLst/>
            <a:gdLst>
              <a:gd name="connsiteX0" fmla="*/ 0 w 581025"/>
              <a:gd name="connsiteY0" fmla="*/ 98425 h 98425"/>
              <a:gd name="connsiteX1" fmla="*/ 581025 w 581025"/>
              <a:gd name="connsiteY1" fmla="*/ 0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025" h="98425">
                <a:moveTo>
                  <a:pt x="0" y="98425"/>
                </a:moveTo>
                <a:lnTo>
                  <a:pt x="58102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784350" y="2066925"/>
            <a:ext cx="434975" cy="250825"/>
          </a:xfrm>
          <a:custGeom>
            <a:avLst/>
            <a:gdLst>
              <a:gd name="connsiteX0" fmla="*/ 0 w 434975"/>
              <a:gd name="connsiteY0" fmla="*/ 250825 h 250825"/>
              <a:gd name="connsiteX1" fmla="*/ 434975 w 434975"/>
              <a:gd name="connsiteY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975" h="250825">
                <a:moveTo>
                  <a:pt x="0" y="250825"/>
                </a:moveTo>
                <a:lnTo>
                  <a:pt x="4349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2447925" y="1212850"/>
            <a:ext cx="965200" cy="501650"/>
          </a:xfrm>
          <a:custGeom>
            <a:avLst/>
            <a:gdLst>
              <a:gd name="connsiteX0" fmla="*/ 0 w 965200"/>
              <a:gd name="connsiteY0" fmla="*/ 501650 h 501650"/>
              <a:gd name="connsiteX1" fmla="*/ 965200 w 965200"/>
              <a:gd name="connsiteY1" fmla="*/ 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5200" h="501650">
                <a:moveTo>
                  <a:pt x="0" y="501650"/>
                </a:moveTo>
                <a:lnTo>
                  <a:pt x="9652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3152775" y="1831975"/>
            <a:ext cx="260350" cy="0"/>
          </a:xfrm>
          <a:custGeom>
            <a:avLst/>
            <a:gdLst>
              <a:gd name="connsiteX0" fmla="*/ 0 w 260350"/>
              <a:gd name="connsiteY0" fmla="*/ 0 h 0"/>
              <a:gd name="connsiteX1" fmla="*/ 260350 w 2603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35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4578350" y="2279650"/>
            <a:ext cx="504825" cy="107950"/>
          </a:xfrm>
          <a:custGeom>
            <a:avLst/>
            <a:gdLst>
              <a:gd name="connsiteX0" fmla="*/ 0 w 504825"/>
              <a:gd name="connsiteY0" fmla="*/ 0 h 107950"/>
              <a:gd name="connsiteX1" fmla="*/ 504825 w 504825"/>
              <a:gd name="connsiteY1" fmla="*/ 107950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 h="107950">
                <a:moveTo>
                  <a:pt x="0" y="0"/>
                </a:moveTo>
                <a:lnTo>
                  <a:pt x="504825" y="1079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4772025" y="2895600"/>
            <a:ext cx="501650" cy="273050"/>
          </a:xfrm>
          <a:custGeom>
            <a:avLst/>
            <a:gdLst>
              <a:gd name="connsiteX0" fmla="*/ 0 w 501650"/>
              <a:gd name="connsiteY0" fmla="*/ 0 h 273050"/>
              <a:gd name="connsiteX1" fmla="*/ 501650 w 501650"/>
              <a:gd name="connsiteY1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273050">
                <a:moveTo>
                  <a:pt x="0" y="0"/>
                </a:moveTo>
                <a:lnTo>
                  <a:pt x="501650" y="2730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38650" y="3295650"/>
            <a:ext cx="1028700" cy="3175"/>
          </a:xfrm>
          <a:custGeom>
            <a:avLst/>
            <a:gdLst>
              <a:gd name="connsiteX0" fmla="*/ 0 w 1028700"/>
              <a:gd name="connsiteY0" fmla="*/ 0 h 3175"/>
              <a:gd name="connsiteX1" fmla="*/ 1028700 w 1028700"/>
              <a:gd name="connsiteY1" fmla="*/ 3175 h 3175"/>
              <a:gd name="connsiteX2" fmla="*/ 1028700 w 1028700"/>
              <a:gd name="connsiteY2" fmla="*/ 3175 h 3175"/>
              <a:gd name="connsiteX3" fmla="*/ 1028700 w 1028700"/>
              <a:gd name="connsiteY3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3175">
                <a:moveTo>
                  <a:pt x="0" y="0"/>
                </a:moveTo>
                <a:lnTo>
                  <a:pt x="1028700" y="3175"/>
                </a:lnTo>
                <a:lnTo>
                  <a:pt x="1028700" y="3175"/>
                </a:lnTo>
                <a:lnTo>
                  <a:pt x="1028700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5457825" y="3127375"/>
            <a:ext cx="155575" cy="333375"/>
          </a:xfrm>
          <a:custGeom>
            <a:avLst/>
            <a:gdLst>
              <a:gd name="connsiteX0" fmla="*/ 155575 w 155575"/>
              <a:gd name="connsiteY0" fmla="*/ 0 h 333375"/>
              <a:gd name="connsiteX1" fmla="*/ 0 w 155575"/>
              <a:gd name="connsiteY1" fmla="*/ 174625 h 333375"/>
              <a:gd name="connsiteX2" fmla="*/ 139700 w 155575"/>
              <a:gd name="connsiteY2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575" h="333375">
                <a:moveTo>
                  <a:pt x="155575" y="0"/>
                </a:moveTo>
                <a:lnTo>
                  <a:pt x="0" y="174625"/>
                </a:lnTo>
                <a:lnTo>
                  <a:pt x="139700" y="3333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5911850" y="1597025"/>
            <a:ext cx="895350" cy="209550"/>
          </a:xfrm>
          <a:custGeom>
            <a:avLst/>
            <a:gdLst>
              <a:gd name="connsiteX0" fmla="*/ 0 w 895350"/>
              <a:gd name="connsiteY0" fmla="*/ 0 h 209550"/>
              <a:gd name="connsiteX1" fmla="*/ 895350 w 89535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5350" h="209550">
                <a:moveTo>
                  <a:pt x="0" y="0"/>
                </a:moveTo>
                <a:lnTo>
                  <a:pt x="895350" y="209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064375" y="1298575"/>
            <a:ext cx="257175" cy="603250"/>
          </a:xfrm>
          <a:custGeom>
            <a:avLst/>
            <a:gdLst>
              <a:gd name="connsiteX0" fmla="*/ 0 w 257175"/>
              <a:gd name="connsiteY0" fmla="*/ 0 h 603250"/>
              <a:gd name="connsiteX1" fmla="*/ 257175 w 257175"/>
              <a:gd name="connsiteY1" fmla="*/ 603250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7175" h="603250">
                <a:moveTo>
                  <a:pt x="0" y="0"/>
                </a:moveTo>
                <a:lnTo>
                  <a:pt x="257175" y="6032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715933" y="4466167"/>
            <a:ext cx="668867" cy="4233"/>
          </a:xfrm>
          <a:custGeom>
            <a:avLst/>
            <a:gdLst>
              <a:gd name="connsiteX0" fmla="*/ 668867 w 668867"/>
              <a:gd name="connsiteY0" fmla="*/ 4233 h 4233"/>
              <a:gd name="connsiteX1" fmla="*/ 0 w 668867"/>
              <a:gd name="connsiteY1" fmla="*/ 0 h 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8867" h="4233">
                <a:moveTo>
                  <a:pt x="668867" y="4233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483100" y="4995333"/>
            <a:ext cx="588433" cy="4234"/>
          </a:xfrm>
          <a:custGeom>
            <a:avLst/>
            <a:gdLst>
              <a:gd name="connsiteX0" fmla="*/ 0 w 588433"/>
              <a:gd name="connsiteY0" fmla="*/ 0 h 4234"/>
              <a:gd name="connsiteX1" fmla="*/ 588433 w 588433"/>
              <a:gd name="connsiteY1" fmla="*/ 4234 h 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8433" h="4234">
                <a:moveTo>
                  <a:pt x="0" y="0"/>
                </a:moveTo>
                <a:lnTo>
                  <a:pt x="588433" y="4234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6104467" y="4398433"/>
            <a:ext cx="4233" cy="969434"/>
          </a:xfrm>
          <a:custGeom>
            <a:avLst/>
            <a:gdLst>
              <a:gd name="connsiteX0" fmla="*/ 0 w 4233"/>
              <a:gd name="connsiteY0" fmla="*/ 0 h 969434"/>
              <a:gd name="connsiteX1" fmla="*/ 4233 w 4233"/>
              <a:gd name="connsiteY1" fmla="*/ 969434 h 96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33" h="969434">
                <a:moveTo>
                  <a:pt x="0" y="0"/>
                </a:moveTo>
                <a:lnTo>
                  <a:pt x="4233" y="969434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2154767" y="4677833"/>
            <a:ext cx="279400" cy="0"/>
          </a:xfrm>
          <a:custGeom>
            <a:avLst/>
            <a:gdLst>
              <a:gd name="connsiteX0" fmla="*/ 0 w 279400"/>
              <a:gd name="connsiteY0" fmla="*/ 0 h 0"/>
              <a:gd name="connsiteX1" fmla="*/ 279400 w 279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940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3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Blood Supply</a:t>
            </a:r>
            <a:endParaRPr lang="en-US"/>
          </a:p>
        </p:txBody>
      </p:sp>
      <p:sp>
        <p:nvSpPr>
          <p:cNvPr id="337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Renal arteries enter kidney at </a:t>
            </a:r>
            <a:r>
              <a:rPr lang="en-US" dirty="0" err="1" smtClean="0"/>
              <a:t>hilus</a:t>
            </a:r>
            <a:endParaRPr lang="en-US" dirty="0" smtClean="0"/>
          </a:p>
          <a:p>
            <a:r>
              <a:rPr lang="en-US" dirty="0" smtClean="0"/>
              <a:t>Receive 20% of cardiac output at rest</a:t>
            </a:r>
          </a:p>
          <a:p>
            <a:pPr lvl="1"/>
            <a:r>
              <a:rPr lang="en-US" dirty="0" smtClean="0"/>
              <a:t>Account for less than 1% of body weight</a:t>
            </a:r>
          </a:p>
          <a:p>
            <a:pPr lvl="1"/>
            <a:r>
              <a:rPr lang="en-US" dirty="0" smtClean="0"/>
              <a:t>Account for 16% of ATP usage by body</a:t>
            </a:r>
          </a:p>
          <a:p>
            <a:pPr lvl="1"/>
            <a:r>
              <a:rPr lang="en-US" dirty="0" smtClean="0"/>
              <a:t>Function is to filter blood</a:t>
            </a:r>
          </a:p>
          <a:p>
            <a:r>
              <a:rPr lang="en-US" dirty="0" smtClean="0"/>
              <a:t>Renal veins exit at </a:t>
            </a:r>
            <a:r>
              <a:rPr lang="en-US" dirty="0" err="1" smtClean="0"/>
              <a:t>hilus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5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18.6a  Blood supply to the kidneys.</a:t>
            </a:r>
          </a:p>
        </p:txBody>
      </p:sp>
      <p:pic>
        <p:nvPicPr>
          <p:cNvPr id="17" name="Picture 16" descr="figure_18_06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"/>
          <a:stretch/>
        </p:blipFill>
        <p:spPr>
          <a:xfrm>
            <a:off x="1612900" y="413335"/>
            <a:ext cx="5617464" cy="61320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87110" y="855924"/>
            <a:ext cx="1830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70" b="1" dirty="0"/>
              <a:t>Interlobular artery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91348" y="1376628"/>
            <a:ext cx="1501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70" b="1" dirty="0" err="1"/>
              <a:t>Arcuate</a:t>
            </a:r>
            <a:r>
              <a:rPr lang="en-US" sz="1470" b="1" dirty="0"/>
              <a:t> artery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87117" y="1816900"/>
            <a:ext cx="16599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70" b="1" dirty="0" err="1"/>
              <a:t>Interlobar</a:t>
            </a:r>
            <a:r>
              <a:rPr lang="en-US" sz="1470" b="1" dirty="0"/>
              <a:t> artery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5586" y="2231758"/>
            <a:ext cx="17456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70" b="1" dirty="0"/>
              <a:t>Segmental artery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1354" y="2959863"/>
            <a:ext cx="1296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70" b="1" dirty="0"/>
              <a:t>Renal artery</a:t>
            </a:r>
          </a:p>
        </p:txBody>
      </p:sp>
      <p:sp>
        <p:nvSpPr>
          <p:cNvPr id="23" name="Freeform 22"/>
          <p:cNvSpPr/>
          <p:nvPr/>
        </p:nvSpPr>
        <p:spPr>
          <a:xfrm>
            <a:off x="4283075" y="1039127"/>
            <a:ext cx="1270000" cy="3175"/>
          </a:xfrm>
          <a:custGeom>
            <a:avLst/>
            <a:gdLst>
              <a:gd name="connsiteX0" fmla="*/ 0 w 1270000"/>
              <a:gd name="connsiteY0" fmla="*/ 0 h 3175"/>
              <a:gd name="connsiteX1" fmla="*/ 1270000 w 127000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00" h="3175">
                <a:moveTo>
                  <a:pt x="0" y="0"/>
                </a:moveTo>
                <a:lnTo>
                  <a:pt x="1270000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572000" y="1553477"/>
            <a:ext cx="987425" cy="9525"/>
          </a:xfrm>
          <a:custGeom>
            <a:avLst/>
            <a:gdLst>
              <a:gd name="connsiteX0" fmla="*/ 0 w 987425"/>
              <a:gd name="connsiteY0" fmla="*/ 0 h 9525"/>
              <a:gd name="connsiteX1" fmla="*/ 987425 w 987425"/>
              <a:gd name="connsiteY1" fmla="*/ 9525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7425" h="9525">
                <a:moveTo>
                  <a:pt x="0" y="0"/>
                </a:moveTo>
                <a:lnTo>
                  <a:pt x="987425" y="95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013200" y="1724927"/>
            <a:ext cx="1533525" cy="276225"/>
          </a:xfrm>
          <a:custGeom>
            <a:avLst/>
            <a:gdLst>
              <a:gd name="connsiteX0" fmla="*/ 0 w 1533525"/>
              <a:gd name="connsiteY0" fmla="*/ 0 h 276225"/>
              <a:gd name="connsiteX1" fmla="*/ 1533525 w 1533525"/>
              <a:gd name="connsiteY1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 h="276225">
                <a:moveTo>
                  <a:pt x="0" y="0"/>
                </a:moveTo>
                <a:lnTo>
                  <a:pt x="1533525" y="2762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759325" y="2413902"/>
            <a:ext cx="790575" cy="390525"/>
          </a:xfrm>
          <a:custGeom>
            <a:avLst/>
            <a:gdLst>
              <a:gd name="connsiteX0" fmla="*/ 0 w 790575"/>
              <a:gd name="connsiteY0" fmla="*/ 390525 h 390525"/>
              <a:gd name="connsiteX1" fmla="*/ 790575 w 790575"/>
              <a:gd name="connsiteY1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0575" h="390525">
                <a:moveTo>
                  <a:pt x="0" y="390525"/>
                </a:moveTo>
                <a:lnTo>
                  <a:pt x="7905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5286375" y="2915552"/>
            <a:ext cx="263525" cy="225425"/>
          </a:xfrm>
          <a:custGeom>
            <a:avLst/>
            <a:gdLst>
              <a:gd name="connsiteX0" fmla="*/ 0 w 263525"/>
              <a:gd name="connsiteY0" fmla="*/ 0 h 225425"/>
              <a:gd name="connsiteX1" fmla="*/ 263525 w 263525"/>
              <a:gd name="connsiteY1" fmla="*/ 225425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525" h="225425">
                <a:moveTo>
                  <a:pt x="0" y="0"/>
                </a:moveTo>
                <a:lnTo>
                  <a:pt x="263525" y="2254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18.6b  Blood supply to the kidneys.</a:t>
            </a:r>
          </a:p>
        </p:txBody>
      </p:sp>
      <p:pic>
        <p:nvPicPr>
          <p:cNvPr id="30" name="Picture 29" descr="figure_18_06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2"/>
          <a:stretch/>
        </p:blipFill>
        <p:spPr>
          <a:xfrm>
            <a:off x="965201" y="396420"/>
            <a:ext cx="6839407" cy="61318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27979" y="1424995"/>
            <a:ext cx="117211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50" b="1" dirty="0" err="1"/>
              <a:t>Peritubular</a:t>
            </a:r>
            <a:endParaRPr lang="en-US" sz="1450" b="1" dirty="0"/>
          </a:p>
          <a:p>
            <a:r>
              <a:rPr lang="en-US" sz="1450" b="1" dirty="0"/>
              <a:t>capillaries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1482" y="2601866"/>
            <a:ext cx="781777" cy="318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Cortex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1480" y="3067528"/>
            <a:ext cx="877163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Medulla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08860" y="3922662"/>
            <a:ext cx="63350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Vasa</a:t>
            </a:r>
          </a:p>
          <a:p>
            <a:pPr algn="l"/>
            <a:r>
              <a:rPr lang="en-US" sz="1450" b="1" dirty="0"/>
              <a:t>recta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78132" y="3785014"/>
            <a:ext cx="1631213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Interlobular vein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82364" y="3348991"/>
            <a:ext cx="131363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 err="1"/>
              <a:t>Arcuate</a:t>
            </a:r>
            <a:r>
              <a:rPr lang="en-US" sz="1450" b="1" dirty="0"/>
              <a:t> vein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73901" y="2904503"/>
            <a:ext cx="1458452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 err="1"/>
              <a:t>Arcuate</a:t>
            </a:r>
            <a:r>
              <a:rPr lang="en-US" sz="1450" b="1" dirty="0"/>
              <a:t> artery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78136" y="2023993"/>
            <a:ext cx="177603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Interlobular artery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78139" y="1587969"/>
            <a:ext cx="169790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Afferent arteriole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73907" y="1147712"/>
            <a:ext cx="121791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Glomerulus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69671" y="707441"/>
            <a:ext cx="1672707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50" b="1" dirty="0"/>
              <a:t>Efferent arteriole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2924175" y="891511"/>
            <a:ext cx="3213100" cy="333375"/>
          </a:xfrm>
          <a:custGeom>
            <a:avLst/>
            <a:gdLst>
              <a:gd name="connsiteX0" fmla="*/ 0 w 3213100"/>
              <a:gd name="connsiteY0" fmla="*/ 333375 h 333375"/>
              <a:gd name="connsiteX1" fmla="*/ 3213100 w 3213100"/>
              <a:gd name="connsiteY1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13100" h="333375">
                <a:moveTo>
                  <a:pt x="0" y="333375"/>
                </a:moveTo>
                <a:lnTo>
                  <a:pt x="32131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422650" y="1332836"/>
            <a:ext cx="2714625" cy="12700"/>
          </a:xfrm>
          <a:custGeom>
            <a:avLst/>
            <a:gdLst>
              <a:gd name="connsiteX0" fmla="*/ 0 w 2714625"/>
              <a:gd name="connsiteY0" fmla="*/ 12700 h 12700"/>
              <a:gd name="connsiteX1" fmla="*/ 2714625 w 2714625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14625" h="12700">
                <a:moveTo>
                  <a:pt x="0" y="12700"/>
                </a:moveTo>
                <a:lnTo>
                  <a:pt x="271462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3708400" y="1770986"/>
            <a:ext cx="2425700" cy="250825"/>
          </a:xfrm>
          <a:custGeom>
            <a:avLst/>
            <a:gdLst>
              <a:gd name="connsiteX0" fmla="*/ 0 w 2425700"/>
              <a:gd name="connsiteY0" fmla="*/ 250825 h 250825"/>
              <a:gd name="connsiteX1" fmla="*/ 2425700 w 2425700"/>
              <a:gd name="connsiteY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5700" h="250825">
                <a:moveTo>
                  <a:pt x="0" y="250825"/>
                </a:moveTo>
                <a:lnTo>
                  <a:pt x="24257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5302250" y="2209136"/>
            <a:ext cx="828675" cy="6350"/>
          </a:xfrm>
          <a:custGeom>
            <a:avLst/>
            <a:gdLst>
              <a:gd name="connsiteX0" fmla="*/ 0 w 828675"/>
              <a:gd name="connsiteY0" fmla="*/ 6350 h 6350"/>
              <a:gd name="connsiteX1" fmla="*/ 828675 w 828675"/>
              <a:gd name="connsiteY1" fmla="*/ 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75" h="6350">
                <a:moveTo>
                  <a:pt x="0" y="6350"/>
                </a:moveTo>
                <a:lnTo>
                  <a:pt x="8286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5708650" y="2761586"/>
            <a:ext cx="425450" cy="330200"/>
          </a:xfrm>
          <a:custGeom>
            <a:avLst/>
            <a:gdLst>
              <a:gd name="connsiteX0" fmla="*/ 0 w 425450"/>
              <a:gd name="connsiteY0" fmla="*/ 0 h 330200"/>
              <a:gd name="connsiteX1" fmla="*/ 425450 w 425450"/>
              <a:gd name="connsiteY1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5450" h="330200">
                <a:moveTo>
                  <a:pt x="0" y="0"/>
                </a:moveTo>
                <a:lnTo>
                  <a:pt x="425450" y="3302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5467350" y="2926686"/>
            <a:ext cx="666750" cy="600075"/>
          </a:xfrm>
          <a:custGeom>
            <a:avLst/>
            <a:gdLst>
              <a:gd name="connsiteX0" fmla="*/ 0 w 666750"/>
              <a:gd name="connsiteY0" fmla="*/ 0 h 600075"/>
              <a:gd name="connsiteX1" fmla="*/ 666750 w 666750"/>
              <a:gd name="connsiteY1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0" h="600075">
                <a:moveTo>
                  <a:pt x="0" y="0"/>
                </a:moveTo>
                <a:lnTo>
                  <a:pt x="666750" y="6000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905375" y="3675986"/>
            <a:ext cx="1228725" cy="295275"/>
          </a:xfrm>
          <a:custGeom>
            <a:avLst/>
            <a:gdLst>
              <a:gd name="connsiteX0" fmla="*/ 0 w 1228725"/>
              <a:gd name="connsiteY0" fmla="*/ 0 h 295275"/>
              <a:gd name="connsiteX1" fmla="*/ 1228725 w 1228725"/>
              <a:gd name="connsiteY1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8725" h="295275">
                <a:moveTo>
                  <a:pt x="0" y="0"/>
                </a:moveTo>
                <a:lnTo>
                  <a:pt x="1228725" y="2952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2908300" y="2778519"/>
            <a:ext cx="143933" cy="2722034"/>
          </a:xfrm>
          <a:custGeom>
            <a:avLst/>
            <a:gdLst>
              <a:gd name="connsiteX0" fmla="*/ 135467 w 143933"/>
              <a:gd name="connsiteY0" fmla="*/ 0 h 2722034"/>
              <a:gd name="connsiteX1" fmla="*/ 0 w 143933"/>
              <a:gd name="connsiteY1" fmla="*/ 0 h 2722034"/>
              <a:gd name="connsiteX2" fmla="*/ 8467 w 143933"/>
              <a:gd name="connsiteY2" fmla="*/ 2722034 h 2722034"/>
              <a:gd name="connsiteX3" fmla="*/ 143933 w 143933"/>
              <a:gd name="connsiteY3" fmla="*/ 2722034 h 2722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33" h="2722034">
                <a:moveTo>
                  <a:pt x="135467" y="0"/>
                </a:moveTo>
                <a:lnTo>
                  <a:pt x="0" y="0"/>
                </a:lnTo>
                <a:cubicBezTo>
                  <a:pt x="2822" y="907345"/>
                  <a:pt x="5645" y="1814689"/>
                  <a:pt x="8467" y="2722034"/>
                </a:cubicBezTo>
                <a:lnTo>
                  <a:pt x="143933" y="2722034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2765425" y="4117311"/>
            <a:ext cx="146050" cy="3175"/>
          </a:xfrm>
          <a:custGeom>
            <a:avLst/>
            <a:gdLst>
              <a:gd name="connsiteX0" fmla="*/ 0 w 146050"/>
              <a:gd name="connsiteY0" fmla="*/ 0 h 3175"/>
              <a:gd name="connsiteX1" fmla="*/ 146050 w 1460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050" h="3175">
                <a:moveTo>
                  <a:pt x="0" y="0"/>
                </a:moveTo>
                <a:lnTo>
                  <a:pt x="146050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2044700" y="1610119"/>
            <a:ext cx="143933" cy="0"/>
          </a:xfrm>
          <a:custGeom>
            <a:avLst/>
            <a:gdLst>
              <a:gd name="connsiteX0" fmla="*/ 0 w 143933"/>
              <a:gd name="connsiteY0" fmla="*/ 0 h 0"/>
              <a:gd name="connsiteX1" fmla="*/ 143933 w 143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33">
                <a:moveTo>
                  <a:pt x="0" y="0"/>
                </a:moveTo>
                <a:lnTo>
                  <a:pt x="143933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2180167" y="953953"/>
            <a:ext cx="156633" cy="1329266"/>
          </a:xfrm>
          <a:custGeom>
            <a:avLst/>
            <a:gdLst>
              <a:gd name="connsiteX0" fmla="*/ 156633 w 156633"/>
              <a:gd name="connsiteY0" fmla="*/ 4233 h 1329266"/>
              <a:gd name="connsiteX1" fmla="*/ 0 w 156633"/>
              <a:gd name="connsiteY1" fmla="*/ 0 h 1329266"/>
              <a:gd name="connsiteX2" fmla="*/ 12700 w 156633"/>
              <a:gd name="connsiteY2" fmla="*/ 1325033 h 1329266"/>
              <a:gd name="connsiteX3" fmla="*/ 156633 w 156633"/>
              <a:gd name="connsiteY3" fmla="*/ 1329266 h 132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33" h="1329266">
                <a:moveTo>
                  <a:pt x="156633" y="4233"/>
                </a:moveTo>
                <a:lnTo>
                  <a:pt x="0" y="0"/>
                </a:lnTo>
                <a:lnTo>
                  <a:pt x="12700" y="1325033"/>
                </a:lnTo>
                <a:lnTo>
                  <a:pt x="156633" y="1329266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18.3 Basic Renal Exchange Processes</a:t>
            </a:r>
            <a:endParaRPr lang="en-US"/>
          </a:p>
        </p:txBody>
      </p:sp>
      <p:sp>
        <p:nvSpPr>
          <p:cNvPr id="39938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Glomerular filtration: from glomerulus to Bowman</a:t>
            </a:r>
            <a:r>
              <a:rPr lang="fr-FR" dirty="0" smtClean="0"/>
              <a:t>'</a:t>
            </a:r>
            <a:r>
              <a:rPr lang="en-US" dirty="0" smtClean="0"/>
              <a:t>s capsule</a:t>
            </a:r>
          </a:p>
          <a:p>
            <a:r>
              <a:rPr lang="en-US" dirty="0" smtClean="0"/>
              <a:t>Reabsorption: from tubules to </a:t>
            </a:r>
            <a:r>
              <a:rPr lang="en-US" dirty="0" err="1" smtClean="0"/>
              <a:t>peritubular</a:t>
            </a:r>
            <a:r>
              <a:rPr lang="en-US" dirty="0" smtClean="0"/>
              <a:t> capillaries</a:t>
            </a:r>
          </a:p>
          <a:p>
            <a:r>
              <a:rPr lang="en-US" dirty="0" smtClean="0"/>
              <a:t>Secretion: from </a:t>
            </a:r>
            <a:r>
              <a:rPr lang="en-US" dirty="0" err="1" smtClean="0"/>
              <a:t>peritubular</a:t>
            </a:r>
            <a:r>
              <a:rPr lang="en-US" dirty="0" smtClean="0"/>
              <a:t> capillaries to tubules</a:t>
            </a:r>
          </a:p>
          <a:p>
            <a:r>
              <a:rPr lang="en-US" dirty="0" smtClean="0"/>
              <a:t>Excretion: from tubules out of 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18.7  The three exchange processes in the renal tubules.</a:t>
            </a:r>
          </a:p>
        </p:txBody>
      </p:sp>
      <p:pic>
        <p:nvPicPr>
          <p:cNvPr id="24" name="Picture 23" descr="figure_18_07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"/>
          <a:stretch/>
        </p:blipFill>
        <p:spPr>
          <a:xfrm>
            <a:off x="266700" y="1270000"/>
            <a:ext cx="8601456" cy="41225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9060" y="1236240"/>
            <a:ext cx="219886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Direction of blood ﬂow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3159" y="1807734"/>
            <a:ext cx="89316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9725" y="3005768"/>
            <a:ext cx="952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Filtration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95558" y="2692501"/>
            <a:ext cx="1341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Reabsorption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22190" y="2684033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Secretion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37061" y="1274335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Peritubular</a:t>
            </a:r>
            <a:endParaRPr lang="en-US" sz="1400" b="1" dirty="0"/>
          </a:p>
          <a:p>
            <a:r>
              <a:rPr lang="en-US" sz="1400" b="1" dirty="0"/>
              <a:t>capillaries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35090" y="3005768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Excretion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88375" y="3916794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Glomerulus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46611" y="468058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Bowman</a:t>
            </a:r>
            <a:r>
              <a:rPr lang="fr-FR" sz="1400" b="1" dirty="0" smtClean="0"/>
              <a:t>'</a:t>
            </a:r>
            <a:r>
              <a:rPr lang="en-US" sz="1400" b="1" dirty="0" smtClean="0"/>
              <a:t>s </a:t>
            </a:r>
            <a:r>
              <a:rPr lang="en-US" sz="1400" b="1" dirty="0"/>
              <a:t>capsule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065" y="4754202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35" name="Freeform 34"/>
          <p:cNvSpPr/>
          <p:nvPr/>
        </p:nvSpPr>
        <p:spPr>
          <a:xfrm>
            <a:off x="1515533" y="1511300"/>
            <a:ext cx="67733" cy="520700"/>
          </a:xfrm>
          <a:custGeom>
            <a:avLst/>
            <a:gdLst>
              <a:gd name="connsiteX0" fmla="*/ 67733 w 67733"/>
              <a:gd name="connsiteY0" fmla="*/ 520700 h 520700"/>
              <a:gd name="connsiteX1" fmla="*/ 0 w 67733"/>
              <a:gd name="connsiteY1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733" h="520700">
                <a:moveTo>
                  <a:pt x="67733" y="52070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71500" y="2273300"/>
            <a:ext cx="254000" cy="448733"/>
          </a:xfrm>
          <a:custGeom>
            <a:avLst/>
            <a:gdLst>
              <a:gd name="connsiteX0" fmla="*/ 0 w 254000"/>
              <a:gd name="connsiteY0" fmla="*/ 0 h 448733"/>
              <a:gd name="connsiteX1" fmla="*/ 254000 w 254000"/>
              <a:gd name="connsiteY1" fmla="*/ 448733 h 44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 h="448733">
                <a:moveTo>
                  <a:pt x="0" y="0"/>
                </a:moveTo>
                <a:lnTo>
                  <a:pt x="254000" y="448733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5566833" y="1447800"/>
            <a:ext cx="529167" cy="283633"/>
          </a:xfrm>
          <a:custGeom>
            <a:avLst/>
            <a:gdLst>
              <a:gd name="connsiteX0" fmla="*/ 0 w 529167"/>
              <a:gd name="connsiteY0" fmla="*/ 283633 h 283633"/>
              <a:gd name="connsiteX1" fmla="*/ 529167 w 529167"/>
              <a:gd name="connsiteY1" fmla="*/ 0 h 28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9167" h="283633">
                <a:moveTo>
                  <a:pt x="0" y="283633"/>
                </a:moveTo>
                <a:lnTo>
                  <a:pt x="529167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387600" y="3590925"/>
            <a:ext cx="1057275" cy="498475"/>
          </a:xfrm>
          <a:custGeom>
            <a:avLst/>
            <a:gdLst>
              <a:gd name="connsiteX0" fmla="*/ 0 w 1057275"/>
              <a:gd name="connsiteY0" fmla="*/ 0 h 498475"/>
              <a:gd name="connsiteX1" fmla="*/ 1057275 w 1057275"/>
              <a:gd name="connsiteY1" fmla="*/ 498475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275" h="498475">
                <a:moveTo>
                  <a:pt x="0" y="0"/>
                </a:moveTo>
                <a:lnTo>
                  <a:pt x="1057275" y="4984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2330450" y="4397375"/>
            <a:ext cx="3175" cy="333375"/>
          </a:xfrm>
          <a:custGeom>
            <a:avLst/>
            <a:gdLst>
              <a:gd name="connsiteX0" fmla="*/ 0 w 3175"/>
              <a:gd name="connsiteY0" fmla="*/ 0 h 333375"/>
              <a:gd name="connsiteX1" fmla="*/ 3175 w 3175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333375">
                <a:moveTo>
                  <a:pt x="0" y="0"/>
                </a:moveTo>
                <a:cubicBezTo>
                  <a:pt x="1058" y="111125"/>
                  <a:pt x="2117" y="222250"/>
                  <a:pt x="3175" y="333375"/>
                </a:cubicBez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568325" y="4397375"/>
            <a:ext cx="577850" cy="412750"/>
          </a:xfrm>
          <a:custGeom>
            <a:avLst/>
            <a:gdLst>
              <a:gd name="connsiteX0" fmla="*/ 0 w 577850"/>
              <a:gd name="connsiteY0" fmla="*/ 412750 h 412750"/>
              <a:gd name="connsiteX1" fmla="*/ 577850 w 577850"/>
              <a:gd name="connsiteY1" fmla="*/ 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7850" h="412750">
                <a:moveTo>
                  <a:pt x="0" y="412750"/>
                </a:moveTo>
                <a:lnTo>
                  <a:pt x="5778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Outline</a:t>
            </a:r>
            <a:endParaRPr lang="en-US"/>
          </a:p>
        </p:txBody>
      </p:sp>
      <p:sp>
        <p:nvSpPr>
          <p:cNvPr id="7170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18.1 	Functions of the Urinary System</a:t>
            </a:r>
          </a:p>
          <a:p>
            <a:pPr marL="0" indent="0">
              <a:buNone/>
            </a:pPr>
            <a:r>
              <a:rPr lang="en-US" dirty="0" smtClean="0"/>
              <a:t>18.2 	Anatomy of the Urinary System</a:t>
            </a:r>
          </a:p>
          <a:p>
            <a:pPr marL="0" indent="0">
              <a:buNone/>
            </a:pPr>
            <a:r>
              <a:rPr lang="en-US" dirty="0" smtClean="0"/>
              <a:t>18.3 	Basic Renal Exchange Processes</a:t>
            </a:r>
          </a:p>
          <a:p>
            <a:pPr marL="0" indent="0">
              <a:buNone/>
            </a:pPr>
            <a:r>
              <a:rPr lang="en-US" dirty="0" smtClean="0"/>
              <a:t>18.4 	Regional Specialization of the Renal Tubules</a:t>
            </a:r>
          </a:p>
          <a:p>
            <a:pPr marL="0" indent="0">
              <a:buNone/>
            </a:pPr>
            <a:r>
              <a:rPr lang="en-US" dirty="0" smtClean="0"/>
              <a:t>18.5 	Excretion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4403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of protein-free plasma from glomerulus to Bowman</a:t>
            </a:r>
            <a:r>
              <a:rPr lang="fr-FR" dirty="0" smtClean="0"/>
              <a:t>'</a:t>
            </a:r>
            <a:r>
              <a:rPr lang="en-US" dirty="0" smtClean="0"/>
              <a:t>s capsule</a:t>
            </a:r>
          </a:p>
          <a:p>
            <a:pPr marL="457200" lvl="1" indent="0" algn="ctr">
              <a:buNone/>
            </a:pPr>
            <a:r>
              <a:rPr lang="en-US" dirty="0" smtClean="0"/>
              <a:t>GFR = 125 mL/min or 180 L/day</a:t>
            </a:r>
          </a:p>
          <a:p>
            <a:r>
              <a:rPr lang="en-US" dirty="0" smtClean="0"/>
              <a:t>Glomerular filtrate must cross three barriers to enter Bowman</a:t>
            </a:r>
            <a:r>
              <a:rPr lang="fr-FR" dirty="0" smtClean="0"/>
              <a:t>'</a:t>
            </a:r>
            <a:r>
              <a:rPr lang="en-US" dirty="0" smtClean="0"/>
              <a:t>s capsule</a:t>
            </a:r>
          </a:p>
          <a:p>
            <a:pPr lvl="1"/>
            <a:r>
              <a:rPr lang="en-US" dirty="0" smtClean="0"/>
              <a:t>Capillary endothelial layer</a:t>
            </a:r>
          </a:p>
          <a:p>
            <a:pPr lvl="1"/>
            <a:r>
              <a:rPr lang="en-US" dirty="0" smtClean="0"/>
              <a:t>Surrounding epithelial layer</a:t>
            </a:r>
          </a:p>
          <a:p>
            <a:pPr lvl="1"/>
            <a:r>
              <a:rPr lang="en-US" dirty="0" smtClean="0"/>
              <a:t>Basement membrane sandwiched between these two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pPr eaLnBrk="1" hangingPunct="1"/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18.8  Anatomy of the renal corpuscle.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9" name="Picture 38" descr="figure_18_0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6"/>
          <a:stretch/>
        </p:blipFill>
        <p:spPr>
          <a:xfrm>
            <a:off x="2933700" y="452530"/>
            <a:ext cx="3109874" cy="613224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957801" y="434739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Bowman</a:t>
            </a:r>
            <a:r>
              <a:rPr lang="fr-FR" sz="800" b="1" dirty="0" smtClean="0"/>
              <a:t>'</a:t>
            </a:r>
            <a:r>
              <a:rPr lang="en-US" sz="800" b="1" dirty="0" smtClean="0"/>
              <a:t>s </a:t>
            </a:r>
            <a:r>
              <a:rPr lang="en-US" sz="800" b="1" dirty="0"/>
              <a:t>capsule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95776" y="780814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Efferent arteriole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07151" y="806214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Proximal tubule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89426" y="1866664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Afferent arteriole</a:t>
            </a:r>
          </a:p>
        </p:txBody>
      </p:sp>
      <p:sp>
        <p:nvSpPr>
          <p:cNvPr id="44" name="Freeform 43"/>
          <p:cNvSpPr/>
          <p:nvPr/>
        </p:nvSpPr>
        <p:spPr>
          <a:xfrm>
            <a:off x="3486150" y="1564605"/>
            <a:ext cx="149225" cy="374650"/>
          </a:xfrm>
          <a:custGeom>
            <a:avLst/>
            <a:gdLst>
              <a:gd name="connsiteX0" fmla="*/ 149225 w 149225"/>
              <a:gd name="connsiteY0" fmla="*/ 0 h 374650"/>
              <a:gd name="connsiteX1" fmla="*/ 0 w 149225"/>
              <a:gd name="connsiteY1" fmla="*/ 3746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225" h="374650">
                <a:moveTo>
                  <a:pt x="149225" y="0"/>
                </a:moveTo>
                <a:lnTo>
                  <a:pt x="0" y="37465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3482975" y="958180"/>
            <a:ext cx="146050" cy="288925"/>
          </a:xfrm>
          <a:custGeom>
            <a:avLst/>
            <a:gdLst>
              <a:gd name="connsiteX0" fmla="*/ 146050 w 146050"/>
              <a:gd name="connsiteY0" fmla="*/ 288925 h 288925"/>
              <a:gd name="connsiteX1" fmla="*/ 0 w 14605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050" h="288925">
                <a:moveTo>
                  <a:pt x="146050" y="288925"/>
                </a:move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4498975" y="602580"/>
            <a:ext cx="0" cy="196850"/>
          </a:xfrm>
          <a:custGeom>
            <a:avLst/>
            <a:gdLst>
              <a:gd name="connsiteX0" fmla="*/ 0 w 0"/>
              <a:gd name="connsiteY0" fmla="*/ 196850 h 196850"/>
              <a:gd name="connsiteX1" fmla="*/ 0 w 0"/>
              <a:gd name="connsiteY1" fmla="*/ 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850">
                <a:moveTo>
                  <a:pt x="0" y="196850"/>
                </a:move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5416550" y="974055"/>
            <a:ext cx="158750" cy="463550"/>
          </a:xfrm>
          <a:custGeom>
            <a:avLst/>
            <a:gdLst>
              <a:gd name="connsiteX0" fmla="*/ 0 w 158750"/>
              <a:gd name="connsiteY0" fmla="*/ 463550 h 463550"/>
              <a:gd name="connsiteX1" fmla="*/ 158750 w 158750"/>
              <a:gd name="connsiteY1" fmla="*/ 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750" h="463550">
                <a:moveTo>
                  <a:pt x="0" y="463550"/>
                </a:moveTo>
                <a:lnTo>
                  <a:pt x="158750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32276" y="279376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err="1"/>
              <a:t>Podocyte</a:t>
            </a:r>
            <a:endParaRPr lang="en-US" sz="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925926" y="3000139"/>
            <a:ext cx="942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Foot processes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22751" y="3219214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Filtration slit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25926" y="3501789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Lumen of</a:t>
            </a:r>
          </a:p>
          <a:p>
            <a:pPr algn="l"/>
            <a:r>
              <a:rPr lang="en-US" sz="800" b="1" dirty="0"/>
              <a:t>glomerular</a:t>
            </a:r>
          </a:p>
          <a:p>
            <a:pPr algn="l"/>
            <a:r>
              <a:rPr lang="en-US" sz="800" b="1" dirty="0"/>
              <a:t>capillary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19576" y="4012964"/>
            <a:ext cx="693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Bowman</a:t>
            </a:r>
            <a:r>
              <a:rPr lang="fr-FR" sz="800" b="1" dirty="0" smtClean="0"/>
              <a:t>'</a:t>
            </a:r>
            <a:r>
              <a:rPr lang="en-US" sz="800" b="1" dirty="0" smtClean="0"/>
              <a:t>s</a:t>
            </a:r>
            <a:endParaRPr lang="en-US" sz="800" b="1" dirty="0"/>
          </a:p>
          <a:p>
            <a:pPr algn="l"/>
            <a:r>
              <a:rPr lang="en-US" sz="800" b="1" dirty="0"/>
              <a:t>space</a:t>
            </a:r>
          </a:p>
        </p:txBody>
      </p:sp>
      <p:sp>
        <p:nvSpPr>
          <p:cNvPr id="53" name="Freeform 52"/>
          <p:cNvSpPr/>
          <p:nvPr/>
        </p:nvSpPr>
        <p:spPr>
          <a:xfrm>
            <a:off x="3565525" y="4136355"/>
            <a:ext cx="276225" cy="60325"/>
          </a:xfrm>
          <a:custGeom>
            <a:avLst/>
            <a:gdLst>
              <a:gd name="connsiteX0" fmla="*/ 0 w 276225"/>
              <a:gd name="connsiteY0" fmla="*/ 0 h 60325"/>
              <a:gd name="connsiteX1" fmla="*/ 276225 w 276225"/>
              <a:gd name="connsiteY1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225" h="60325">
                <a:moveTo>
                  <a:pt x="0" y="0"/>
                </a:moveTo>
                <a:lnTo>
                  <a:pt x="276225" y="60325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3514725" y="3625180"/>
            <a:ext cx="739775" cy="171450"/>
          </a:xfrm>
          <a:custGeom>
            <a:avLst/>
            <a:gdLst>
              <a:gd name="connsiteX0" fmla="*/ 0 w 739775"/>
              <a:gd name="connsiteY0" fmla="*/ 0 h 171450"/>
              <a:gd name="connsiteX1" fmla="*/ 739775 w 739775"/>
              <a:gd name="connsiteY1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9775" h="171450">
                <a:moveTo>
                  <a:pt x="0" y="0"/>
                </a:moveTo>
                <a:lnTo>
                  <a:pt x="739775" y="17145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3644900" y="3339430"/>
            <a:ext cx="771525" cy="174625"/>
          </a:xfrm>
          <a:custGeom>
            <a:avLst/>
            <a:gdLst>
              <a:gd name="connsiteX0" fmla="*/ 0 w 771525"/>
              <a:gd name="connsiteY0" fmla="*/ 0 h 174625"/>
              <a:gd name="connsiteX1" fmla="*/ 771525 w 771525"/>
              <a:gd name="connsiteY1" fmla="*/ 174625 h 1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525" h="174625">
                <a:moveTo>
                  <a:pt x="0" y="0"/>
                </a:moveTo>
                <a:lnTo>
                  <a:pt x="771525" y="174625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3787775" y="3120355"/>
            <a:ext cx="1060450" cy="346075"/>
          </a:xfrm>
          <a:custGeom>
            <a:avLst/>
            <a:gdLst>
              <a:gd name="connsiteX0" fmla="*/ 828675 w 1060450"/>
              <a:gd name="connsiteY0" fmla="*/ 346075 h 346075"/>
              <a:gd name="connsiteX1" fmla="*/ 0 w 1060450"/>
              <a:gd name="connsiteY1" fmla="*/ 0 h 346075"/>
              <a:gd name="connsiteX2" fmla="*/ 1060450 w 1060450"/>
              <a:gd name="connsiteY2" fmla="*/ 2698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0450" h="346075">
                <a:moveTo>
                  <a:pt x="828675" y="346075"/>
                </a:moveTo>
                <a:lnTo>
                  <a:pt x="0" y="0"/>
                </a:lnTo>
                <a:lnTo>
                  <a:pt x="1060450" y="269875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3517900" y="2917155"/>
            <a:ext cx="1647825" cy="44450"/>
          </a:xfrm>
          <a:custGeom>
            <a:avLst/>
            <a:gdLst>
              <a:gd name="connsiteX0" fmla="*/ 0 w 1647825"/>
              <a:gd name="connsiteY0" fmla="*/ 0 h 44450"/>
              <a:gd name="connsiteX1" fmla="*/ 1647825 w 1647825"/>
              <a:gd name="connsiteY1" fmla="*/ 444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7825" h="44450">
                <a:moveTo>
                  <a:pt x="0" y="0"/>
                </a:moveTo>
                <a:lnTo>
                  <a:pt x="1647825" y="44450"/>
                </a:lnTo>
              </a:path>
            </a:pathLst>
          </a:custGeom>
          <a:ln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44260" y="542188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Capillary</a:t>
            </a:r>
          </a:p>
          <a:p>
            <a:pPr algn="l"/>
            <a:r>
              <a:rPr lang="en-US" sz="800" b="1" dirty="0"/>
              <a:t>endothelial cell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160135" y="571715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Basement</a:t>
            </a:r>
          </a:p>
          <a:p>
            <a:pPr algn="l"/>
            <a:r>
              <a:rPr lang="en-US" sz="800" b="1" dirty="0"/>
              <a:t>membrane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160135" y="6031481"/>
            <a:ext cx="840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Epithelial cell</a:t>
            </a:r>
          </a:p>
          <a:p>
            <a:pPr algn="l"/>
            <a:r>
              <a:rPr lang="en-US" sz="800" b="1" dirty="0"/>
              <a:t>(</a:t>
            </a:r>
            <a:r>
              <a:rPr lang="en-US" sz="800" b="1" dirty="0" err="1"/>
              <a:t>podocyte</a:t>
            </a:r>
            <a:r>
              <a:rPr lang="en-US" sz="800" b="1" dirty="0"/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061835" y="6234681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Filtrate in</a:t>
            </a:r>
          </a:p>
          <a:p>
            <a:pPr algn="l"/>
            <a:r>
              <a:rPr lang="en-US" sz="800" b="1" dirty="0" smtClean="0"/>
              <a:t>Bowman</a:t>
            </a:r>
            <a:r>
              <a:rPr lang="fr-FR" sz="800" b="1" dirty="0" smtClean="0"/>
              <a:t>'</a:t>
            </a:r>
            <a:r>
              <a:rPr lang="en-US" sz="800" b="1" dirty="0" smtClean="0"/>
              <a:t>s </a:t>
            </a:r>
            <a:r>
              <a:rPr lang="en-US" sz="800" b="1" dirty="0"/>
              <a:t>space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66735" y="6206106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Slit pore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07985" y="5186931"/>
            <a:ext cx="800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Fenestration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55485" y="5009131"/>
            <a:ext cx="994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Plasma in lumen</a:t>
            </a:r>
          </a:p>
          <a:p>
            <a:pPr algn="l"/>
            <a:r>
              <a:rPr lang="en-US" sz="800" b="1" dirty="0"/>
              <a:t>of capillary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2382260" y="5767956"/>
            <a:ext cx="12875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Glomerular membrane</a:t>
            </a:r>
          </a:p>
        </p:txBody>
      </p:sp>
      <p:sp>
        <p:nvSpPr>
          <p:cNvPr id="66" name="Freeform 65"/>
          <p:cNvSpPr/>
          <p:nvPr/>
        </p:nvSpPr>
        <p:spPr>
          <a:xfrm>
            <a:off x="3917950" y="6088980"/>
            <a:ext cx="339725" cy="53975"/>
          </a:xfrm>
          <a:custGeom>
            <a:avLst/>
            <a:gdLst>
              <a:gd name="connsiteX0" fmla="*/ 0 w 339725"/>
              <a:gd name="connsiteY0" fmla="*/ 53975 h 53975"/>
              <a:gd name="connsiteX1" fmla="*/ 339725 w 339725"/>
              <a:gd name="connsiteY1" fmla="*/ 0 h 5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9725" h="53975">
                <a:moveTo>
                  <a:pt x="0" y="53975"/>
                </a:moveTo>
                <a:lnTo>
                  <a:pt x="339725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759200" y="5844505"/>
            <a:ext cx="444500" cy="25400"/>
          </a:xfrm>
          <a:custGeom>
            <a:avLst/>
            <a:gdLst>
              <a:gd name="connsiteX0" fmla="*/ 0 w 444500"/>
              <a:gd name="connsiteY0" fmla="*/ 0 h 25400"/>
              <a:gd name="connsiteX1" fmla="*/ 444500 w 444500"/>
              <a:gd name="connsiteY1" fmla="*/ 2540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0" h="25400">
                <a:moveTo>
                  <a:pt x="0" y="0"/>
                </a:moveTo>
                <a:lnTo>
                  <a:pt x="444500" y="2540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3975100" y="5644480"/>
            <a:ext cx="247650" cy="53975"/>
          </a:xfrm>
          <a:custGeom>
            <a:avLst/>
            <a:gdLst>
              <a:gd name="connsiteX0" fmla="*/ 247650 w 247650"/>
              <a:gd name="connsiteY0" fmla="*/ 53975 h 53975"/>
              <a:gd name="connsiteX1" fmla="*/ 0 w 247650"/>
              <a:gd name="connsiteY1" fmla="*/ 0 h 5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650" h="53975">
                <a:moveTo>
                  <a:pt x="247650" y="53975"/>
                </a:moveTo>
                <a:lnTo>
                  <a:pt x="0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3168650" y="5488905"/>
            <a:ext cx="76200" cy="847725"/>
          </a:xfrm>
          <a:custGeom>
            <a:avLst/>
            <a:gdLst>
              <a:gd name="connsiteX0" fmla="*/ 76200 w 76200"/>
              <a:gd name="connsiteY0" fmla="*/ 0 h 847725"/>
              <a:gd name="connsiteX1" fmla="*/ 0 w 76200"/>
              <a:gd name="connsiteY1" fmla="*/ 3175 h 847725"/>
              <a:gd name="connsiteX2" fmla="*/ 6350 w 76200"/>
              <a:gd name="connsiteY2" fmla="*/ 847725 h 847725"/>
              <a:gd name="connsiteX3" fmla="*/ 73025 w 76200"/>
              <a:gd name="connsiteY3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" h="847725">
                <a:moveTo>
                  <a:pt x="76200" y="0"/>
                </a:moveTo>
                <a:lnTo>
                  <a:pt x="0" y="3175"/>
                </a:lnTo>
                <a:cubicBezTo>
                  <a:pt x="2117" y="284692"/>
                  <a:pt x="4233" y="566208"/>
                  <a:pt x="6350" y="847725"/>
                </a:cubicBezTo>
                <a:lnTo>
                  <a:pt x="73025" y="847725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3095625" y="5904830"/>
            <a:ext cx="73025" cy="0"/>
          </a:xfrm>
          <a:custGeom>
            <a:avLst/>
            <a:gdLst>
              <a:gd name="connsiteX0" fmla="*/ 0 w 73025"/>
              <a:gd name="connsiteY0" fmla="*/ 0 h 0"/>
              <a:gd name="connsiteX1" fmla="*/ 73025 w 73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025">
                <a:moveTo>
                  <a:pt x="0" y="0"/>
                </a:moveTo>
                <a:lnTo>
                  <a:pt x="73025" y="0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5461000" y="5974680"/>
            <a:ext cx="0" cy="288925"/>
          </a:xfrm>
          <a:custGeom>
            <a:avLst/>
            <a:gdLst>
              <a:gd name="connsiteX0" fmla="*/ 0 w 0"/>
              <a:gd name="connsiteY0" fmla="*/ 0 h 288925"/>
              <a:gd name="connsiteX1" fmla="*/ 0 w 0"/>
              <a:gd name="connsiteY1" fmla="*/ 288925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0"/>
                </a:moveTo>
                <a:lnTo>
                  <a:pt x="0" y="288925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5400675" y="5365080"/>
            <a:ext cx="0" cy="295275"/>
          </a:xfrm>
          <a:custGeom>
            <a:avLst/>
            <a:gdLst>
              <a:gd name="connsiteX0" fmla="*/ 0 w 0"/>
              <a:gd name="connsiteY0" fmla="*/ 0 h 295275"/>
              <a:gd name="connsiteX1" fmla="*/ 0 w 0"/>
              <a:gd name="connsiteY1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5275">
                <a:moveTo>
                  <a:pt x="0" y="0"/>
                </a:moveTo>
                <a:lnTo>
                  <a:pt x="0" y="295275"/>
                </a:lnTo>
              </a:path>
            </a:pathLst>
          </a:custGeom>
          <a:ln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920" b="28794"/>
          <a:stretch/>
        </p:blipFill>
        <p:spPr>
          <a:xfrm>
            <a:off x="773723" y="858130"/>
            <a:ext cx="7203428" cy="60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4813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Starling forces</a:t>
            </a:r>
          </a:p>
          <a:p>
            <a:pPr lvl="1"/>
            <a:r>
              <a:rPr lang="en-US" dirty="0" smtClean="0"/>
              <a:t>Glomerular capillary hydrostatic pressure</a:t>
            </a:r>
          </a:p>
          <a:p>
            <a:pPr lvl="1"/>
            <a:r>
              <a:rPr lang="en-US" dirty="0" smtClean="0"/>
              <a:t>Bowman</a:t>
            </a:r>
            <a:r>
              <a:rPr lang="fr-FR" dirty="0" smtClean="0"/>
              <a:t>'</a:t>
            </a:r>
            <a:r>
              <a:rPr lang="en-US" dirty="0" smtClean="0"/>
              <a:t>s capsule oncotic pressure</a:t>
            </a:r>
          </a:p>
          <a:p>
            <a:pPr lvl="1"/>
            <a:r>
              <a:rPr lang="en-US" dirty="0" smtClean="0"/>
              <a:t>Bowman</a:t>
            </a:r>
            <a:r>
              <a:rPr lang="fr-FR" dirty="0" smtClean="0"/>
              <a:t>'</a:t>
            </a:r>
            <a:r>
              <a:rPr lang="en-US" dirty="0" smtClean="0"/>
              <a:t>s capsule hydrostatic pressure</a:t>
            </a:r>
          </a:p>
          <a:p>
            <a:pPr lvl="1"/>
            <a:r>
              <a:rPr lang="en-US" dirty="0" smtClean="0"/>
              <a:t>Glomerular oncotic 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501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Starling forces favoring filtration </a:t>
            </a:r>
          </a:p>
          <a:p>
            <a:pPr lvl="1"/>
            <a:r>
              <a:rPr lang="en-US" dirty="0" smtClean="0"/>
              <a:t>Glomerular capillary hydrostatic pressure</a:t>
            </a:r>
          </a:p>
          <a:p>
            <a:pPr lvl="2"/>
            <a:r>
              <a:rPr lang="en-US" dirty="0" smtClean="0"/>
              <a:t>60 mm Hg</a:t>
            </a:r>
          </a:p>
          <a:p>
            <a:pPr lvl="2"/>
            <a:r>
              <a:rPr lang="en-US" dirty="0" smtClean="0"/>
              <a:t>High due to resistance of efferent arteriole</a:t>
            </a:r>
          </a:p>
          <a:p>
            <a:pPr lvl="1"/>
            <a:r>
              <a:rPr lang="en-US" dirty="0" smtClean="0"/>
              <a:t>Bowman</a:t>
            </a:r>
            <a:r>
              <a:rPr lang="fr-FR" dirty="0" smtClean="0"/>
              <a:t>'</a:t>
            </a:r>
            <a:r>
              <a:rPr lang="en-US" dirty="0" smtClean="0"/>
              <a:t>s capsule oncotic pressure</a:t>
            </a:r>
          </a:p>
          <a:p>
            <a:pPr lvl="2"/>
            <a:r>
              <a:rPr lang="en-US" dirty="0" smtClean="0"/>
              <a:t>0 mm Hg</a:t>
            </a:r>
          </a:p>
          <a:p>
            <a:pPr lvl="2"/>
            <a:r>
              <a:rPr lang="en-US" dirty="0" smtClean="0"/>
              <a:t>Low due to lack of protein in filtrate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5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5222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Starling forces opposing filtration </a:t>
            </a:r>
          </a:p>
          <a:p>
            <a:pPr lvl="1"/>
            <a:r>
              <a:rPr lang="en-US" dirty="0" smtClean="0"/>
              <a:t>Bowman</a:t>
            </a:r>
            <a:r>
              <a:rPr lang="fr-FR" dirty="0" smtClean="0"/>
              <a:t>'</a:t>
            </a:r>
            <a:r>
              <a:rPr lang="en-US" dirty="0" smtClean="0"/>
              <a:t>s capsule hydrostatic pressure</a:t>
            </a:r>
          </a:p>
          <a:p>
            <a:pPr lvl="2"/>
            <a:r>
              <a:rPr lang="en-US" dirty="0" smtClean="0"/>
              <a:t>15 mm Hg</a:t>
            </a:r>
          </a:p>
          <a:p>
            <a:pPr lvl="2"/>
            <a:r>
              <a:rPr lang="en-US" dirty="0" smtClean="0"/>
              <a:t>Relatively high (compared to systemic capillaries) due to large volume of filtrate in closed space</a:t>
            </a:r>
          </a:p>
          <a:p>
            <a:pPr lvl="1"/>
            <a:r>
              <a:rPr lang="en-US" dirty="0" smtClean="0"/>
              <a:t>Glomerular oncotic pressure</a:t>
            </a:r>
          </a:p>
          <a:p>
            <a:pPr lvl="2"/>
            <a:r>
              <a:rPr lang="en-US" dirty="0" smtClean="0"/>
              <a:t>29 mm Hg</a:t>
            </a:r>
          </a:p>
          <a:p>
            <a:pPr lvl="2"/>
            <a:r>
              <a:rPr lang="en-US" dirty="0" smtClean="0"/>
              <a:t>Higher than in systemic capillaries due to plasma proteins in smaller volume of plasma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18.9a  Glomerular filtration.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" name="Picture 22" descr="figure_18_09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9"/>
          <a:stretch/>
        </p:blipFill>
        <p:spPr>
          <a:xfrm>
            <a:off x="266700" y="466378"/>
            <a:ext cx="8601456" cy="60447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1905" y="406116"/>
            <a:ext cx="1247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/>
              <a:t>Efferent</a:t>
            </a:r>
          </a:p>
          <a:p>
            <a:pPr algn="l"/>
            <a:r>
              <a:rPr lang="en-US" sz="2100" b="1" dirty="0"/>
              <a:t>arteriole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167" y="5322296"/>
            <a:ext cx="1247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/>
              <a:t>Afferent</a:t>
            </a:r>
          </a:p>
          <a:p>
            <a:pPr algn="l"/>
            <a:r>
              <a:rPr lang="en-US" sz="2100" b="1" dirty="0"/>
              <a:t>arteriole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27790" y="1858085"/>
            <a:ext cx="6460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i="1" dirty="0"/>
              <a:t>P</a:t>
            </a:r>
            <a:r>
              <a:rPr lang="en-US" sz="2100" b="1" baseline="-25000" dirty="0"/>
              <a:t>BC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65005" y="2252609"/>
            <a:ext cx="6560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i="1" dirty="0" smtClean="0"/>
              <a:t>P</a:t>
            </a:r>
            <a:r>
              <a:rPr lang="en-US" sz="2100" b="1" baseline="-25000" dirty="0" smtClean="0"/>
              <a:t>GC</a:t>
            </a:r>
            <a:endParaRPr lang="en-US" sz="2100" b="1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34294" y="2702169"/>
            <a:ext cx="6681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 smtClean="0"/>
              <a:t>π</a:t>
            </a:r>
            <a:r>
              <a:rPr lang="en-US" sz="2100" b="1" baseline="-25000" dirty="0" smtClean="0"/>
              <a:t>GC</a:t>
            </a:r>
            <a:endParaRPr lang="en-US" sz="2100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4610316" y="3122633"/>
            <a:ext cx="658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 smtClean="0"/>
              <a:t>π</a:t>
            </a:r>
            <a:r>
              <a:rPr lang="en-US" sz="2100" b="1" baseline="-25000" dirty="0" smtClean="0"/>
              <a:t>BC</a:t>
            </a:r>
            <a:endParaRPr lang="en-US" sz="21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2599816" y="4123436"/>
            <a:ext cx="42179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/>
              <a:t>Glomerular ﬁltration pressure =</a:t>
            </a:r>
            <a:endParaRPr lang="en-US" sz="2100" b="1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2292492" y="4569297"/>
            <a:ext cx="6455200" cy="1244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100" b="1" dirty="0" smtClean="0"/>
              <a:t>(</a:t>
            </a:r>
            <a:r>
              <a:rPr lang="en-US" sz="2100" b="1" i="1" dirty="0"/>
              <a:t>P</a:t>
            </a:r>
            <a:r>
              <a:rPr lang="en-US" sz="2100" b="1" baseline="-25000" dirty="0"/>
              <a:t>GC</a:t>
            </a:r>
            <a:r>
              <a:rPr lang="en-US" sz="2100" b="1" dirty="0"/>
              <a:t> + π</a:t>
            </a:r>
            <a:r>
              <a:rPr lang="en-US" sz="2100" b="1" baseline="-25000" dirty="0" smtClean="0"/>
              <a:t>BC</a:t>
            </a:r>
            <a:r>
              <a:rPr lang="en-US" sz="2100" b="1" dirty="0"/>
              <a:t>) – (</a:t>
            </a:r>
            <a:r>
              <a:rPr lang="en-US" sz="2100" b="1" i="1" dirty="0"/>
              <a:t>P</a:t>
            </a:r>
            <a:r>
              <a:rPr lang="en-US" sz="2100" b="1" baseline="-25000" dirty="0"/>
              <a:t>BC</a:t>
            </a:r>
            <a:r>
              <a:rPr lang="en-US" sz="2100" b="1" dirty="0"/>
              <a:t> + π</a:t>
            </a:r>
            <a:r>
              <a:rPr lang="en-US" sz="2100" b="1" baseline="-25000" dirty="0" smtClean="0"/>
              <a:t>GC</a:t>
            </a:r>
            <a:r>
              <a:rPr lang="en-US" sz="2100" b="1" dirty="0"/>
              <a:t>) =</a:t>
            </a:r>
          </a:p>
          <a:p>
            <a:pPr algn="ctr">
              <a:lnSpc>
                <a:spcPct val="120000"/>
              </a:lnSpc>
            </a:pPr>
            <a:r>
              <a:rPr lang="en-US" sz="2100" b="1" dirty="0"/>
              <a:t>(60 mm Hg + 0 mm Hg) – (15 mm Hg + 29 mm Hg)</a:t>
            </a:r>
          </a:p>
          <a:p>
            <a:pPr algn="ctr">
              <a:lnSpc>
                <a:spcPct val="120000"/>
              </a:lnSpc>
            </a:pPr>
            <a:r>
              <a:rPr lang="en-US" sz="2100" b="1" dirty="0"/>
              <a:t>= 16 mm Hg</a:t>
            </a:r>
            <a:endParaRPr lang="en-US" sz="21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702313" y="6118178"/>
            <a:ext cx="39858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dirty="0"/>
              <a:t>Glomerular ﬁltration pressure</a:t>
            </a:r>
          </a:p>
        </p:txBody>
      </p:sp>
      <p:sp>
        <p:nvSpPr>
          <p:cNvPr id="33" name="Freeform 32"/>
          <p:cNvSpPr/>
          <p:nvPr/>
        </p:nvSpPr>
        <p:spPr>
          <a:xfrm>
            <a:off x="766233" y="4873278"/>
            <a:ext cx="842434" cy="516467"/>
          </a:xfrm>
          <a:custGeom>
            <a:avLst/>
            <a:gdLst>
              <a:gd name="connsiteX0" fmla="*/ 0 w 842434"/>
              <a:gd name="connsiteY0" fmla="*/ 516467 h 516467"/>
              <a:gd name="connsiteX1" fmla="*/ 842434 w 842434"/>
              <a:gd name="connsiteY1" fmla="*/ 0 h 51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434" h="516467">
                <a:moveTo>
                  <a:pt x="0" y="516467"/>
                </a:moveTo>
                <a:lnTo>
                  <a:pt x="842434" y="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768350" y="1088678"/>
            <a:ext cx="400050" cy="568325"/>
          </a:xfrm>
          <a:custGeom>
            <a:avLst/>
            <a:gdLst>
              <a:gd name="connsiteX0" fmla="*/ 400050 w 400050"/>
              <a:gd name="connsiteY0" fmla="*/ 568325 h 568325"/>
              <a:gd name="connsiteX1" fmla="*/ 0 w 400050"/>
              <a:gd name="connsiteY1" fmla="*/ 0 h 56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050" h="568325">
                <a:moveTo>
                  <a:pt x="400050" y="568325"/>
                </a:moveTo>
                <a:lnTo>
                  <a:pt x="0" y="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5632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Glomerular filtration rate (GFR)</a:t>
            </a:r>
          </a:p>
          <a:p>
            <a:pPr lvl="1"/>
            <a:r>
              <a:rPr lang="en-US" dirty="0" smtClean="0"/>
              <a:t>Filtration pressure = (</a:t>
            </a:r>
            <a:r>
              <a:rPr lang="en-US" i="1" dirty="0" smtClean="0"/>
              <a:t>P</a:t>
            </a:r>
            <a:r>
              <a:rPr lang="en-US" baseline="-25000" dirty="0" smtClean="0"/>
              <a:t>GC</a:t>
            </a:r>
            <a:r>
              <a:rPr lang="en-US" dirty="0" smtClean="0"/>
              <a:t> + π</a:t>
            </a:r>
            <a:r>
              <a:rPr lang="en-US" baseline="-25000" dirty="0" smtClean="0"/>
              <a:t>BC</a:t>
            </a:r>
            <a:r>
              <a:rPr lang="en-US" dirty="0" smtClean="0"/>
              <a:t>) – (</a:t>
            </a:r>
            <a:r>
              <a:rPr lang="en-US" i="1" dirty="0" smtClean="0"/>
              <a:t>P</a:t>
            </a:r>
            <a:r>
              <a:rPr lang="en-US" baseline="-25000" dirty="0" smtClean="0"/>
              <a:t>BC</a:t>
            </a:r>
            <a:r>
              <a:rPr lang="en-US" dirty="0" smtClean="0"/>
              <a:t> + </a:t>
            </a:r>
            <a:r>
              <a:rPr lang="en-US" dirty="0"/>
              <a:t>π</a:t>
            </a:r>
            <a:r>
              <a:rPr lang="en-US" baseline="-25000" dirty="0" smtClean="0"/>
              <a:t>GC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= (60 + 0) – (15 + 29) = 16 mm Hg</a:t>
            </a:r>
          </a:p>
          <a:p>
            <a:pPr lvl="1"/>
            <a:r>
              <a:rPr lang="en-US" dirty="0" smtClean="0"/>
              <a:t>Renal plasma flow = 625 mL/min</a:t>
            </a:r>
          </a:p>
          <a:p>
            <a:pPr lvl="1"/>
            <a:r>
              <a:rPr lang="en-US" dirty="0" smtClean="0"/>
              <a:t>GFR = 125 mL/min = 180 L/day</a:t>
            </a:r>
          </a:p>
          <a:p>
            <a:pPr lvl="1"/>
            <a:r>
              <a:rPr lang="en-US" dirty="0" smtClean="0"/>
              <a:t>Compared to systemic capillaries</a:t>
            </a:r>
          </a:p>
          <a:p>
            <a:pPr lvl="2"/>
            <a:r>
              <a:rPr lang="en-US" dirty="0" smtClean="0"/>
              <a:t>Filtration pressure = 2 mm Hg</a:t>
            </a:r>
          </a:p>
          <a:p>
            <a:pPr lvl="2"/>
            <a:r>
              <a:rPr lang="en-US" dirty="0" smtClean="0"/>
              <a:t>Filtration rate = 3 L/day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5837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Filtration fraction</a:t>
            </a:r>
          </a:p>
          <a:p>
            <a:pPr lvl="1"/>
            <a:r>
              <a:rPr lang="en-US" dirty="0" smtClean="0"/>
              <a:t>Filtration faction = GFR/renal plasma flow</a:t>
            </a:r>
          </a:p>
          <a:p>
            <a:pPr lvl="1"/>
            <a:r>
              <a:rPr lang="en-US" dirty="0" smtClean="0"/>
              <a:t>625 mL plasma enters kidneys per minute</a:t>
            </a:r>
          </a:p>
          <a:p>
            <a:pPr lvl="1"/>
            <a:r>
              <a:rPr lang="en-US" dirty="0" smtClean="0"/>
              <a:t>125 mL filtered into Bowman</a:t>
            </a:r>
            <a:r>
              <a:rPr lang="fr-FR" dirty="0" smtClean="0"/>
              <a:t>'</a:t>
            </a:r>
            <a:r>
              <a:rPr lang="en-US" dirty="0" smtClean="0"/>
              <a:t>s capsule</a:t>
            </a:r>
          </a:p>
          <a:p>
            <a:pPr lvl="1"/>
            <a:r>
              <a:rPr lang="en-US" dirty="0" smtClean="0"/>
              <a:t>125/625 = filtration fraction = 20%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18.9b  Glomerular filtration.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0" name="Picture 19" descr="figure_18_09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"/>
          <a:stretch/>
        </p:blipFill>
        <p:spPr>
          <a:xfrm>
            <a:off x="266700" y="343354"/>
            <a:ext cx="8343412" cy="62382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06019" y="294325"/>
            <a:ext cx="255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500 mL/min plasma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7057" y="1941121"/>
            <a:ext cx="119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Efferent</a:t>
            </a:r>
          </a:p>
          <a:p>
            <a:pPr algn="l"/>
            <a:r>
              <a:rPr lang="en-US" sz="2000" b="1" dirty="0"/>
              <a:t>arteriole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2414" y="2185216"/>
            <a:ext cx="2450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125 mL/min ﬁltrate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48048" y="3766893"/>
            <a:ext cx="4895240" cy="1159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/>
              <a:t>Plasma ﬂow rate = 625 mL/min</a:t>
            </a:r>
          </a:p>
          <a:p>
            <a:pPr algn="l">
              <a:lnSpc>
                <a:spcPct val="120000"/>
              </a:lnSpc>
            </a:pPr>
            <a:r>
              <a:rPr lang="en-US" sz="2000" b="1" dirty="0"/>
              <a:t>Glomerular ﬁltration rate = 125 mL/min</a:t>
            </a:r>
          </a:p>
          <a:p>
            <a:pPr algn="l">
              <a:lnSpc>
                <a:spcPct val="120000"/>
              </a:lnSpc>
            </a:pPr>
            <a:r>
              <a:rPr lang="en-US" sz="2000" b="1" dirty="0"/>
              <a:t>Filtration fraction 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51802" y="4875690"/>
            <a:ext cx="1595809" cy="789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/>
              <a:t>125 mL/min</a:t>
            </a:r>
          </a:p>
          <a:p>
            <a:pPr algn="l">
              <a:lnSpc>
                <a:spcPct val="120000"/>
              </a:lnSpc>
            </a:pPr>
            <a:r>
              <a:rPr lang="en-US" sz="2000" b="1" dirty="0"/>
              <a:t>625 mL/min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46588" y="5046738"/>
            <a:ext cx="1710524" cy="425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b="1" dirty="0"/>
              <a:t>= 0.20 = 20%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4617" y="5800228"/>
            <a:ext cx="2550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625 mL/min plasma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7215" y="6191550"/>
            <a:ext cx="5827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Glomerular ﬁltration rate and ﬁltration fraction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6079" y="4474861"/>
            <a:ext cx="11968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Afferent</a:t>
            </a:r>
          </a:p>
          <a:p>
            <a:pPr algn="l"/>
            <a:r>
              <a:rPr lang="en-US" sz="2000" b="1" dirty="0"/>
              <a:t>arteriole</a:t>
            </a:r>
          </a:p>
        </p:txBody>
      </p:sp>
      <p:sp>
        <p:nvSpPr>
          <p:cNvPr id="30" name="Freeform 29"/>
          <p:cNvSpPr/>
          <p:nvPr/>
        </p:nvSpPr>
        <p:spPr>
          <a:xfrm>
            <a:off x="1381125" y="2144999"/>
            <a:ext cx="327025" cy="3175"/>
          </a:xfrm>
          <a:custGeom>
            <a:avLst/>
            <a:gdLst>
              <a:gd name="connsiteX0" fmla="*/ 0 w 327025"/>
              <a:gd name="connsiteY0" fmla="*/ 0 h 3175"/>
              <a:gd name="connsiteX1" fmla="*/ 327025 w 3270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7025" h="3175">
                <a:moveTo>
                  <a:pt x="0" y="0"/>
                </a:moveTo>
                <a:lnTo>
                  <a:pt x="327025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1362075" y="4723099"/>
            <a:ext cx="828675" cy="3175"/>
          </a:xfrm>
          <a:custGeom>
            <a:avLst/>
            <a:gdLst>
              <a:gd name="connsiteX0" fmla="*/ 0 w 828675"/>
              <a:gd name="connsiteY0" fmla="*/ 3175 h 3175"/>
              <a:gd name="connsiteX1" fmla="*/ 828675 w 82867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675" h="3175">
                <a:moveTo>
                  <a:pt x="0" y="3175"/>
                </a:moveTo>
                <a:lnTo>
                  <a:pt x="8286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851275" y="5280985"/>
            <a:ext cx="1416050" cy="6350"/>
          </a:xfrm>
          <a:custGeom>
            <a:avLst/>
            <a:gdLst>
              <a:gd name="connsiteX0" fmla="*/ 0 w 1412875"/>
              <a:gd name="connsiteY0" fmla="*/ 0 h 19050"/>
              <a:gd name="connsiteX1" fmla="*/ 1412875 w 1412875"/>
              <a:gd name="connsiteY1" fmla="*/ 19050 h 19050"/>
              <a:gd name="connsiteX0" fmla="*/ 0 w 1416050"/>
              <a:gd name="connsiteY0" fmla="*/ 0 h 6350"/>
              <a:gd name="connsiteX1" fmla="*/ 1416050 w 141605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6050" h="6350">
                <a:moveTo>
                  <a:pt x="0" y="0"/>
                </a:moveTo>
                <a:lnTo>
                  <a:pt x="1416050" y="635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7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18.1 Functions of the Urinary System</a:t>
            </a:r>
            <a:endParaRPr lang="en-US"/>
          </a:p>
        </p:txBody>
      </p:sp>
      <p:sp>
        <p:nvSpPr>
          <p:cNvPr id="9218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Regulate plasma ionic composition</a:t>
            </a:r>
          </a:p>
          <a:p>
            <a:r>
              <a:rPr lang="en-US" dirty="0" smtClean="0"/>
              <a:t>Regulate plasma volume</a:t>
            </a:r>
          </a:p>
          <a:p>
            <a:r>
              <a:rPr lang="en-US" dirty="0" smtClean="0"/>
              <a:t>Regulate plasma osmolarity</a:t>
            </a:r>
          </a:p>
          <a:p>
            <a:r>
              <a:rPr lang="en-US" dirty="0" smtClean="0"/>
              <a:t>Regulate plasma pH</a:t>
            </a:r>
          </a:p>
          <a:p>
            <a:r>
              <a:rPr lang="en-US" dirty="0" smtClean="0"/>
              <a:t>Remove metabolic waste products and foreign substances from plasma</a:t>
            </a:r>
          </a:p>
          <a:p>
            <a:r>
              <a:rPr lang="en-US" dirty="0" smtClean="0"/>
              <a:t>Other functions</a:t>
            </a:r>
          </a:p>
          <a:p>
            <a:pPr lvl="1"/>
            <a:r>
              <a:rPr lang="en-US" dirty="0" smtClean="0"/>
              <a:t>Secrete erythropoietin and renin</a:t>
            </a:r>
          </a:p>
          <a:p>
            <a:pPr lvl="1"/>
            <a:r>
              <a:rPr lang="en-US" dirty="0" smtClean="0"/>
              <a:t>Activate vitamin D</a:t>
            </a:r>
            <a:r>
              <a:rPr lang="en-US" baseline="-25000" dirty="0" smtClean="0"/>
              <a:t>3</a:t>
            </a:r>
            <a:r>
              <a:rPr lang="en-US" dirty="0" smtClean="0"/>
              <a:t> to </a:t>
            </a:r>
            <a:r>
              <a:rPr lang="en-US" dirty="0" err="1" smtClean="0"/>
              <a:t>calcitriol</a:t>
            </a:r>
            <a:endParaRPr lang="en-US" dirty="0" smtClean="0"/>
          </a:p>
          <a:p>
            <a:pPr lvl="1"/>
            <a:r>
              <a:rPr lang="en-US" dirty="0" smtClean="0"/>
              <a:t>Gluconeogenesis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62466" name="Rectangle 1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Filtered load = GFR ×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x</a:t>
            </a:r>
            <a:endParaRPr lang="en-US" i="1" baseline="-25000" dirty="0" smtClean="0"/>
          </a:p>
          <a:p>
            <a:r>
              <a:rPr lang="en-US" dirty="0" smtClean="0"/>
              <a:t>Small molecules that are filtered without impedance are freely filterable</a:t>
            </a:r>
          </a:p>
          <a:p>
            <a:r>
              <a:rPr lang="en-US" dirty="0" smtClean="0"/>
              <a:t>Quantity filtered = filtered load</a:t>
            </a:r>
          </a:p>
          <a:p>
            <a:pPr lvl="1"/>
            <a:r>
              <a:rPr lang="en-US" dirty="0" smtClean="0"/>
              <a:t>Depends on plasma concentration of solute and GFR</a:t>
            </a:r>
          </a:p>
          <a:p>
            <a:r>
              <a:rPr lang="en-US" dirty="0" smtClean="0"/>
              <a:t>Filtered load of glucose</a:t>
            </a:r>
          </a:p>
          <a:p>
            <a:pPr lvl="1"/>
            <a:r>
              <a:rPr lang="en-US" dirty="0" smtClean="0"/>
              <a:t>GFR = 125 mL/min</a:t>
            </a:r>
          </a:p>
          <a:p>
            <a:pPr lvl="1"/>
            <a:r>
              <a:rPr lang="en-US" dirty="0" smtClean="0"/>
              <a:t>Plasma [glucose] =100 mg/</a:t>
            </a:r>
            <a:r>
              <a:rPr lang="en-US" dirty="0" err="1" smtClean="0"/>
              <a:t>dL</a:t>
            </a:r>
            <a:r>
              <a:rPr lang="en-US" dirty="0" smtClean="0"/>
              <a:t> = 1 mg/mL</a:t>
            </a:r>
          </a:p>
          <a:p>
            <a:pPr marL="400050" lvl="1" indent="0" algn="ctr">
              <a:buNone/>
            </a:pPr>
            <a:r>
              <a:rPr lang="en-US" dirty="0" smtClean="0"/>
              <a:t>Filtered load of glucose =</a:t>
            </a:r>
            <a:br>
              <a:rPr lang="en-US" dirty="0" smtClean="0"/>
            </a:br>
            <a:r>
              <a:rPr lang="en-US" dirty="0" smtClean="0"/>
              <a:t>(125 mL/min) </a:t>
            </a:r>
            <a:r>
              <a:rPr lang="en-US" dirty="0"/>
              <a:t>×</a:t>
            </a:r>
            <a:r>
              <a:rPr lang="en-US" dirty="0" smtClean="0"/>
              <a:t> (1 mg/mL) = 125 mg/min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5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Regulation of GFR</a:t>
            </a:r>
          </a:p>
        </p:txBody>
      </p:sp>
      <p:sp>
        <p:nvSpPr>
          <p:cNvPr id="6451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180 liters fluid filtered/day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Only 1.5 liters urine is excreted/day (&lt;1%)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&gt;99% of filtered fluid is reabsorbed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Small increase in GFR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→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 charset="0"/>
              </a:rPr>
              <a:t>large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increase in volume of fluid filtered and excreted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GFR is highly regulated</a:t>
            </a:r>
          </a:p>
        </p:txBody>
      </p:sp>
    </p:spTree>
    <p:extLst>
      <p:ext uri="{BB962C8B-B14F-4D97-AF65-F5344CB8AC3E}">
        <p14:creationId xmlns:p14="http://schemas.microsoft.com/office/powerpoint/2010/main" val="71030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6656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 regulation of GFR</a:t>
            </a:r>
          </a:p>
          <a:p>
            <a:pPr lvl="1"/>
            <a:r>
              <a:rPr lang="en-US" dirty="0" smtClean="0"/>
              <a:t>Myogenic regulation</a:t>
            </a:r>
          </a:p>
          <a:p>
            <a:pPr lvl="2"/>
            <a:r>
              <a:rPr lang="en-US" dirty="0" smtClean="0"/>
              <a:t>Smooth muscle in wall of afferent arteriole</a:t>
            </a:r>
          </a:p>
          <a:p>
            <a:pPr lvl="2"/>
            <a:r>
              <a:rPr lang="en-US" dirty="0" smtClean="0"/>
              <a:t>Contracts in response to stretch</a:t>
            </a:r>
          </a:p>
          <a:p>
            <a:pPr lvl="1"/>
            <a:r>
              <a:rPr lang="en-US" dirty="0" err="1" smtClean="0"/>
              <a:t>Tubuloglomerular</a:t>
            </a:r>
            <a:r>
              <a:rPr lang="en-US" dirty="0" smtClean="0"/>
              <a:t> feedback</a:t>
            </a:r>
          </a:p>
          <a:p>
            <a:pPr lvl="2"/>
            <a:r>
              <a:rPr lang="en-US" dirty="0" smtClean="0"/>
              <a:t>Macula </a:t>
            </a:r>
            <a:r>
              <a:rPr lang="en-US" dirty="0" err="1" smtClean="0"/>
              <a:t>densa</a:t>
            </a:r>
            <a:r>
              <a:rPr lang="en-US" dirty="0" smtClean="0"/>
              <a:t> cells secrete paracrine factors in response to an increase in flow of fluid past them</a:t>
            </a:r>
          </a:p>
          <a:p>
            <a:pPr lvl="2"/>
            <a:r>
              <a:rPr lang="en-US" dirty="0" smtClean="0"/>
              <a:t>Smooth muscles of arterioles contract in response to these </a:t>
            </a:r>
            <a:r>
              <a:rPr lang="en-US" dirty="0" err="1" smtClean="0"/>
              <a:t>paracrines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18.10  Effect of mean arterial pressure on glomerular filtration rate.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 descr="figure_18_10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6"/>
          <a:stretch/>
        </p:blipFill>
        <p:spPr>
          <a:xfrm>
            <a:off x="546100" y="428366"/>
            <a:ext cx="7632802" cy="6104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5615" y="1313266"/>
            <a:ext cx="7623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smtClean="0"/>
              <a:t>250</a:t>
            </a:r>
            <a:endParaRPr lang="en-US" sz="27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30582" y="3267867"/>
            <a:ext cx="7623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smtClean="0"/>
              <a:t>125</a:t>
            </a:r>
            <a:endParaRPr lang="en-US" sz="27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61049" y="5582766"/>
            <a:ext cx="3772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smtClean="0"/>
              <a:t>0</a:t>
            </a:r>
            <a:endParaRPr lang="en-US" sz="27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86622" y="5582766"/>
            <a:ext cx="569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smtClean="0"/>
              <a:t>80</a:t>
            </a:r>
            <a:endParaRPr lang="en-US" sz="27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640801" y="5591774"/>
            <a:ext cx="7623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smtClean="0"/>
              <a:t>180</a:t>
            </a:r>
            <a:endParaRPr lang="en-US" sz="27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80661" y="6087180"/>
            <a:ext cx="5129933" cy="487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70" b="1" dirty="0"/>
              <a:t>Mean arterial pressure (mm Hg)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2081683" y="2825201"/>
            <a:ext cx="55941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570" b="1" dirty="0"/>
              <a:t>Glomerular ﬁltration rate (mL/min)</a:t>
            </a:r>
          </a:p>
        </p:txBody>
      </p:sp>
    </p:spTree>
    <p:extLst>
      <p:ext uri="{BB962C8B-B14F-4D97-AF65-F5344CB8AC3E}">
        <p14:creationId xmlns:p14="http://schemas.microsoft.com/office/powerpoint/2010/main" val="38197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18.11  Intrinsic controls of glomerular filtration rate.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6" name="Picture 35" descr="figure_18_1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7"/>
          <a:stretch/>
        </p:blipFill>
        <p:spPr>
          <a:xfrm>
            <a:off x="1219200" y="403796"/>
            <a:ext cx="6352946" cy="61189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39501" y="447807"/>
            <a:ext cx="45397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MAP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10265" y="443575"/>
            <a:ext cx="45397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MAP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14434" y="837276"/>
            <a:ext cx="119403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i="1" dirty="0"/>
              <a:t>Afferent arteriole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17627" y="1108208"/>
            <a:ext cx="70618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Pressure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156802" y="1692407"/>
            <a:ext cx="107827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Stretch of</a:t>
            </a:r>
          </a:p>
          <a:p>
            <a:pPr algn="l"/>
            <a:r>
              <a:rPr lang="en-US" sz="950" b="1" dirty="0"/>
              <a:t>arteriolar</a:t>
            </a:r>
          </a:p>
          <a:p>
            <a:pPr algn="l"/>
            <a:r>
              <a:rPr lang="en-US" sz="950" b="1" dirty="0"/>
              <a:t>smooth muscle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58403" y="2365507"/>
            <a:ext cx="93592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 Constriction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88034" y="2767674"/>
            <a:ext cx="864339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 Resistance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80858" y="1103974"/>
            <a:ext cx="70618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Pressure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76738" y="841509"/>
            <a:ext cx="119403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i="1" dirty="0"/>
              <a:t>Afferent arteriole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49826" y="2369741"/>
            <a:ext cx="935920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 Constriction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89851" y="2767679"/>
            <a:ext cx="864339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dirty="0"/>
              <a:t> Resistance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51784" y="3246044"/>
            <a:ext cx="89154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i="1" dirty="0"/>
              <a:t>Glomerulus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69919" y="3246045"/>
            <a:ext cx="891544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" b="1" i="1" dirty="0"/>
              <a:t>Glomerulus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29601" y="3546606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capillary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49835" y="3605871"/>
            <a:ext cx="7360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Negative</a:t>
            </a:r>
          </a:p>
          <a:p>
            <a:pPr algn="l"/>
            <a:r>
              <a:rPr lang="en-US" sz="950" b="1" dirty="0"/>
              <a:t>feedback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26133" y="3538136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capillary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15704" y="3538140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capillary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35938" y="3597405"/>
            <a:ext cx="7360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Negative</a:t>
            </a:r>
          </a:p>
          <a:p>
            <a:pPr algn="l"/>
            <a:r>
              <a:rPr lang="en-US" sz="950" b="1" dirty="0"/>
              <a:t>feedback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16469" y="3533903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capillary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11470" y="4342469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ﬁltration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33835" y="4350934"/>
            <a:ext cx="834615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Glomerular</a:t>
            </a:r>
          </a:p>
          <a:p>
            <a:pPr algn="l"/>
            <a:r>
              <a:rPr lang="en-US" sz="950" b="1" dirty="0"/>
              <a:t>ﬁltration</a:t>
            </a:r>
          </a:p>
          <a:p>
            <a:pPr algn="l"/>
            <a:r>
              <a:rPr lang="en-US" sz="950" b="1" dirty="0"/>
              <a:t>pressure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28571" y="5125635"/>
            <a:ext cx="441826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GFR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718906" y="5117169"/>
            <a:ext cx="441826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GFR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04211" y="5540502"/>
            <a:ext cx="1369219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Myogenic regulation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80243" y="5659033"/>
            <a:ext cx="1013551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i="1" dirty="0"/>
              <a:t>Macula </a:t>
            </a:r>
            <a:r>
              <a:rPr lang="en-US" sz="950" b="1" i="1" dirty="0" err="1"/>
              <a:t>densa</a:t>
            </a:r>
            <a:endParaRPr lang="en-US" sz="950" b="1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1387283" y="5853772"/>
            <a:ext cx="103758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Initial </a:t>
            </a:r>
            <a:r>
              <a:rPr lang="en-US" sz="950" b="1" dirty="0" smtClean="0"/>
              <a:t>stimulus</a:t>
            </a:r>
            <a:endParaRPr lang="en-US" sz="95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91521" y="6061206"/>
            <a:ext cx="1545537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 smtClean="0"/>
              <a:t>Physiological response</a:t>
            </a:r>
            <a:endParaRPr lang="en-US" sz="9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387295" y="6272879"/>
            <a:ext cx="556992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 smtClean="0"/>
              <a:t>Result</a:t>
            </a:r>
            <a:endParaRPr lang="en-US" sz="95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460692" y="6306749"/>
            <a:ext cx="1787669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 err="1"/>
              <a:t>Tubuloglomerular</a:t>
            </a:r>
            <a:r>
              <a:rPr lang="en-US" sz="950" b="1" dirty="0"/>
              <a:t> feedback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689291" y="5908814"/>
            <a:ext cx="479618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Flow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46586" y="5904582"/>
            <a:ext cx="1315563" cy="238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50" b="1" dirty="0"/>
              <a:t>Paracrine secretion</a:t>
            </a:r>
          </a:p>
        </p:txBody>
      </p:sp>
    </p:spTree>
    <p:extLst>
      <p:ext uri="{BB962C8B-B14F-4D97-AF65-F5344CB8AC3E}">
        <p14:creationId xmlns:p14="http://schemas.microsoft.com/office/powerpoint/2010/main" val="15704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Glomerular Filtration</a:t>
            </a:r>
            <a:endParaRPr lang="en-US"/>
          </a:p>
        </p:txBody>
      </p:sp>
      <p:sp>
        <p:nvSpPr>
          <p:cNvPr id="7270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Extrinsic control of GFR</a:t>
            </a:r>
          </a:p>
          <a:p>
            <a:pPr lvl="1"/>
            <a:r>
              <a:rPr lang="en-US" dirty="0" smtClean="0"/>
              <a:t>Decreases in BP can decrease GFR </a:t>
            </a:r>
          </a:p>
          <a:p>
            <a:pPr lvl="2"/>
            <a:r>
              <a:rPr lang="en-US" dirty="0" smtClean="0"/>
              <a:t>Directly (decrease in filtration pressure) </a:t>
            </a:r>
          </a:p>
          <a:p>
            <a:pPr lvl="2"/>
            <a:r>
              <a:rPr lang="en-US" dirty="0" smtClean="0"/>
              <a:t>Indirectly through extrinsic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12_unlabeled_Slide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3048000" y="435898"/>
            <a:ext cx="2880360" cy="611415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45071" y="1453071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69345" y="3324209"/>
            <a:ext cx="14285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Sympathetic nervous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10701" y="370097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sympathetic</a:t>
            </a:r>
          </a:p>
          <a:p>
            <a:pPr algn="l"/>
            <a:r>
              <a:rPr lang="en-US" sz="700" b="1" dirty="0"/>
              <a:t>nervous activity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16935" y="3214129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04454" y="379409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Direct</a:t>
            </a:r>
          </a:p>
          <a:p>
            <a:r>
              <a:rPr lang="en-US" sz="700" b="1" dirty="0"/>
              <a:t>effect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88822" y="4120063"/>
            <a:ext cx="5557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Kidneys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82101" y="43190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Vasoconstriction of afferent</a:t>
            </a:r>
          </a:p>
          <a:p>
            <a:pPr algn="l"/>
            <a:r>
              <a:rPr lang="en-US" sz="700" b="1" dirty="0"/>
              <a:t>and efferent arterioles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54061" y="4772010"/>
            <a:ext cx="12875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vascular resistance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4194" y="4433344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MAP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52661" y="4772010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TPR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11260" y="5131844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GFR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92724" y="551284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Urine ﬂow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93784" y="584516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Fluid loss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3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1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"/>
          <a:stretch/>
        </p:blipFill>
        <p:spPr>
          <a:xfrm>
            <a:off x="3048000" y="435898"/>
            <a:ext cx="2880360" cy="61339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1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"/>
          <a:stretch/>
        </p:blipFill>
        <p:spPr>
          <a:xfrm>
            <a:off x="3048000" y="435898"/>
            <a:ext cx="2880360" cy="61339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1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"/>
          <a:stretch/>
        </p:blipFill>
        <p:spPr>
          <a:xfrm>
            <a:off x="3048000" y="435898"/>
            <a:ext cx="2880360" cy="61339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 smtClean="0">
                <a:cs typeface="Arial" charset="0"/>
              </a:rPr>
              <a:t>Slide 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18.2 Anatomy of the Urinary System</a:t>
            </a:r>
            <a:endParaRPr lang="en-US"/>
          </a:p>
        </p:txBody>
      </p:sp>
      <p:sp>
        <p:nvSpPr>
          <p:cNvPr id="112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Structures of the urinary system</a:t>
            </a:r>
          </a:p>
          <a:p>
            <a:r>
              <a:rPr lang="en-US" smtClean="0"/>
              <a:t>Macroscopic anatomy of the kidney</a:t>
            </a:r>
          </a:p>
          <a:p>
            <a:r>
              <a:rPr lang="en-US" smtClean="0"/>
              <a:t>Microscopic anatomy of the kidney</a:t>
            </a:r>
          </a:p>
          <a:p>
            <a:r>
              <a:rPr lang="en-US" smtClean="0"/>
              <a:t>Blood supply to the kidney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5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"/>
          <a:stretch/>
        </p:blipFill>
        <p:spPr>
          <a:xfrm>
            <a:off x="3048000" y="435898"/>
            <a:ext cx="2880360" cy="61252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1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4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8"/>
          <a:stretch/>
        </p:blipFill>
        <p:spPr>
          <a:xfrm>
            <a:off x="3048000" y="435898"/>
            <a:ext cx="2880360" cy="61252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69345" y="3324209"/>
            <a:ext cx="14285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Sympathetic nervous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10701" y="370097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sympathetic</a:t>
            </a:r>
          </a:p>
          <a:p>
            <a:pPr algn="l"/>
            <a:r>
              <a:rPr lang="en-US" sz="700" b="1" dirty="0"/>
              <a:t>nervous activity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20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"/>
          <a:stretch/>
        </p:blipFill>
        <p:spPr>
          <a:xfrm>
            <a:off x="3048000" y="435898"/>
            <a:ext cx="2880360" cy="61339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69345" y="3324209"/>
            <a:ext cx="14285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Sympathetic nervous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10701" y="370097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sympathetic</a:t>
            </a:r>
          </a:p>
          <a:p>
            <a:pPr algn="l"/>
            <a:r>
              <a:rPr lang="en-US" sz="700" b="1" dirty="0"/>
              <a:t>nervous activity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16935" y="3214129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88822" y="4120063"/>
            <a:ext cx="5557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Kidneys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82101" y="43190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Vasoconstriction of afferent</a:t>
            </a:r>
          </a:p>
          <a:p>
            <a:pPr algn="l"/>
            <a:r>
              <a:rPr lang="en-US" sz="700" b="1" dirty="0"/>
              <a:t>and efferent arterioles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54061" y="4772010"/>
            <a:ext cx="12875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vascular resistance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4194" y="4433344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MAP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52661" y="4772010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TPR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8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12_unlabeled_Slide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1"/>
          <a:stretch/>
        </p:blipFill>
        <p:spPr>
          <a:xfrm>
            <a:off x="3048000" y="435898"/>
            <a:ext cx="2880360" cy="61339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69345" y="3324209"/>
            <a:ext cx="14285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Sympathetic nervous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10701" y="370097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sympathetic</a:t>
            </a:r>
          </a:p>
          <a:p>
            <a:pPr algn="l"/>
            <a:r>
              <a:rPr lang="en-US" sz="700" b="1" dirty="0"/>
              <a:t>nervous activity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16935" y="3214129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04454" y="379409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Direct</a:t>
            </a:r>
          </a:p>
          <a:p>
            <a:r>
              <a:rPr lang="en-US" sz="700" b="1" dirty="0"/>
              <a:t>effect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88822" y="4120063"/>
            <a:ext cx="5557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Kidneys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82101" y="43190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Vasoconstriction of afferent</a:t>
            </a:r>
          </a:p>
          <a:p>
            <a:pPr algn="l"/>
            <a:r>
              <a:rPr lang="en-US" sz="700" b="1" dirty="0"/>
              <a:t>and efferent arterioles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54061" y="4772010"/>
            <a:ext cx="12875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vascular resistance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4194" y="4433344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MAP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52661" y="4772010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TPR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11260" y="5131844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GFR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2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12_unlabeled_Slide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>
          <a:xfrm>
            <a:off x="3048000" y="435898"/>
            <a:ext cx="2880360" cy="611415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504648" y="492105"/>
            <a:ext cx="11474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Hemorrhage, sweating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6220" y="856170"/>
            <a:ext cx="7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Blood volume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4412" y="1232938"/>
            <a:ext cx="9156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pressure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45071" y="1453071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62498" y="1702838"/>
            <a:ext cx="436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Heart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3123" y="1910272"/>
            <a:ext cx="8117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Venous return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88768" y="2232006"/>
            <a:ext cx="8258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Cardiac output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306777" y="2604540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MAP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36851" y="2934740"/>
            <a:ext cx="165124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Baroreceptors detect and respond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69345" y="3324209"/>
            <a:ext cx="14285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Sympathetic nervous activity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10701" y="3700974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sympathetic</a:t>
            </a:r>
          </a:p>
          <a:p>
            <a:pPr algn="l"/>
            <a:r>
              <a:rPr lang="en-US" sz="700" b="1" dirty="0"/>
              <a:t>nervous activity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16935" y="3214129"/>
            <a:ext cx="57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Negative</a:t>
            </a:r>
          </a:p>
          <a:p>
            <a:r>
              <a:rPr lang="en-US" sz="700" b="1" dirty="0"/>
              <a:t>feedback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04454" y="379409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Direct</a:t>
            </a:r>
          </a:p>
          <a:p>
            <a:r>
              <a:rPr lang="en-US" sz="700" b="1" dirty="0"/>
              <a:t>effect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88822" y="4120063"/>
            <a:ext cx="5557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i="1" dirty="0"/>
              <a:t>Kidneys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82101" y="431904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Vasoconstriction of afferent</a:t>
            </a:r>
          </a:p>
          <a:p>
            <a:pPr algn="l"/>
            <a:r>
              <a:rPr lang="en-US" sz="700" b="1" dirty="0"/>
              <a:t>and efferent arterioles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254061" y="4772010"/>
            <a:ext cx="12875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Renal vascular resistance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44194" y="4433344"/>
            <a:ext cx="3898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MAP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52661" y="4772010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TPR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11260" y="5131844"/>
            <a:ext cx="3770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GFR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92724" y="551284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Urine ﬂow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93784" y="5845165"/>
            <a:ext cx="6206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Fluid loss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158809" y="6089640"/>
            <a:ext cx="8131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Initial stimulus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55634" y="6235690"/>
            <a:ext cx="118741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Physiological response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55634" y="6384915"/>
            <a:ext cx="4667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/>
              <a:t>Result</a:t>
            </a:r>
          </a:p>
        </p:txBody>
      </p:sp>
      <p:sp>
        <p:nvSpPr>
          <p:cNvPr id="3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18.12  Extrinsic control of GFR and renal vascular resistance during fluid loss due to</a:t>
            </a: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hemorrhage or sweating.</a:t>
            </a: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9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5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Reabsorption</a:t>
            </a:r>
            <a:endParaRPr lang="en-US"/>
          </a:p>
        </p:txBody>
      </p:sp>
      <p:sp>
        <p:nvSpPr>
          <p:cNvPr id="931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from tubules into </a:t>
            </a:r>
            <a:r>
              <a:rPr lang="en-US" dirty="0" err="1" smtClean="0"/>
              <a:t>peritubular</a:t>
            </a:r>
            <a:r>
              <a:rPr lang="en-US" dirty="0" smtClean="0"/>
              <a:t> capillaries (returned to blood)</a:t>
            </a:r>
          </a:p>
          <a:p>
            <a:pPr lvl="1"/>
            <a:r>
              <a:rPr lang="en-US" dirty="0" smtClean="0"/>
              <a:t>Most occurs in proximal tubules</a:t>
            </a:r>
          </a:p>
          <a:p>
            <a:pPr lvl="1"/>
            <a:r>
              <a:rPr lang="en-US" dirty="0" smtClean="0"/>
              <a:t>Most is not regulated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_18_01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2"/>
          <a:stretch/>
        </p:blipFill>
        <p:spPr>
          <a:xfrm>
            <a:off x="271272" y="2081141"/>
            <a:ext cx="8601456" cy="26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Reabsorption</a:t>
            </a:r>
            <a:endParaRPr lang="en-US"/>
          </a:p>
        </p:txBody>
      </p:sp>
      <p:sp>
        <p:nvSpPr>
          <p:cNvPr id="9728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Solute reabsorption</a:t>
            </a:r>
          </a:p>
          <a:p>
            <a:pPr lvl="1"/>
            <a:r>
              <a:rPr lang="en-US" dirty="0" smtClean="0"/>
              <a:t>Most occurs in proximal convoluted tubules</a:t>
            </a:r>
          </a:p>
          <a:p>
            <a:pPr lvl="1"/>
            <a:r>
              <a:rPr lang="en-US" dirty="0" smtClean="0"/>
              <a:t>Some occurs in distal convoluted tubules</a:t>
            </a:r>
          </a:p>
          <a:p>
            <a:pPr lvl="1"/>
            <a:r>
              <a:rPr lang="en-US" dirty="0" smtClean="0"/>
              <a:t>Barrier for reabsorption</a:t>
            </a:r>
          </a:p>
          <a:p>
            <a:pPr lvl="2"/>
            <a:r>
              <a:rPr lang="en-US" dirty="0" smtClean="0"/>
              <a:t>Epithelial cells of renal tubules</a:t>
            </a:r>
          </a:p>
          <a:p>
            <a:pPr lvl="2"/>
            <a:r>
              <a:rPr lang="en-US" dirty="0" smtClean="0"/>
              <a:t>Endothelial cells of capillaries (minimal)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18.13  The barriers to reabsorption.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4" name="Picture 33" descr="figure_18_1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8"/>
          <a:stretch/>
        </p:blipFill>
        <p:spPr>
          <a:xfrm>
            <a:off x="266700" y="1625600"/>
            <a:ext cx="8601456" cy="342932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470017" y="1619480"/>
            <a:ext cx="60501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Lumen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7748" y="1890413"/>
            <a:ext cx="86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err="1"/>
              <a:t>Peritubular</a:t>
            </a:r>
            <a:endParaRPr lang="en-US" sz="1000" b="1" dirty="0"/>
          </a:p>
          <a:p>
            <a:pPr algn="l"/>
            <a:r>
              <a:rPr lang="en-US" sz="1000" b="1" dirty="0"/>
              <a:t>space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7748" y="2449212"/>
            <a:ext cx="86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err="1"/>
              <a:t>Peritubular</a:t>
            </a:r>
            <a:endParaRPr lang="en-US" sz="1000" b="1" dirty="0"/>
          </a:p>
          <a:p>
            <a:pPr algn="l"/>
            <a:r>
              <a:rPr lang="en-US" sz="1000" b="1" dirty="0"/>
              <a:t>capillary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3509" y="3054580"/>
            <a:ext cx="582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Renal</a:t>
            </a:r>
          </a:p>
          <a:p>
            <a:pPr algn="l"/>
            <a:r>
              <a:rPr lang="en-US" sz="1000" b="1" dirty="0"/>
              <a:t>tubule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63542" y="1750713"/>
            <a:ext cx="740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Microvilli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80472" y="2914879"/>
            <a:ext cx="83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Apical</a:t>
            </a:r>
          </a:p>
          <a:p>
            <a:pPr algn="l"/>
            <a:r>
              <a:rPr lang="en-US" sz="1000" b="1" dirty="0"/>
              <a:t>membrane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67769" y="3393247"/>
            <a:ext cx="69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Tight</a:t>
            </a:r>
          </a:p>
          <a:p>
            <a:pPr algn="l"/>
            <a:r>
              <a:rPr lang="en-US" sz="1000" b="1" dirty="0"/>
              <a:t>junction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29768" y="4066347"/>
            <a:ext cx="605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Lumen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53098" y="4527782"/>
            <a:ext cx="740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Tubule</a:t>
            </a:r>
          </a:p>
          <a:p>
            <a:pPr algn="l"/>
            <a:r>
              <a:rPr lang="en-US" sz="1000" b="1" dirty="0"/>
              <a:t>epithelial </a:t>
            </a:r>
          </a:p>
          <a:p>
            <a:pPr algn="l"/>
            <a:r>
              <a:rPr lang="en-US" sz="1000" b="1" dirty="0"/>
              <a:t>cell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76998" y="4523549"/>
            <a:ext cx="87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err="1"/>
              <a:t>Basolateral</a:t>
            </a:r>
            <a:endParaRPr lang="en-US" sz="1000" b="1" dirty="0"/>
          </a:p>
          <a:p>
            <a:pPr algn="l"/>
            <a:r>
              <a:rPr lang="en-US" sz="1000" b="1" dirty="0"/>
              <a:t>membrane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2567" y="4523550"/>
            <a:ext cx="83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Basement</a:t>
            </a:r>
          </a:p>
          <a:p>
            <a:pPr algn="l"/>
            <a:r>
              <a:rPr lang="en-US" sz="1000" b="1" dirty="0"/>
              <a:t>membrane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25933" y="4527781"/>
            <a:ext cx="8615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Capillary</a:t>
            </a:r>
          </a:p>
          <a:p>
            <a:pPr algn="l"/>
            <a:r>
              <a:rPr lang="en-US" sz="1000" b="1" dirty="0"/>
              <a:t>endothelial </a:t>
            </a:r>
          </a:p>
          <a:p>
            <a:pPr algn="l"/>
            <a:r>
              <a:rPr lang="en-US" sz="1000" b="1" dirty="0"/>
              <a:t>cell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04865" y="4062114"/>
            <a:ext cx="63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Plasma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54903" y="4062114"/>
            <a:ext cx="1260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err="1"/>
              <a:t>Peritubular</a:t>
            </a:r>
            <a:r>
              <a:rPr lang="en-US" sz="1000" b="1" dirty="0"/>
              <a:t> space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51699" y="2495781"/>
            <a:ext cx="1011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Reabsorption</a:t>
            </a:r>
          </a:p>
        </p:txBody>
      </p:sp>
      <p:sp>
        <p:nvSpPr>
          <p:cNvPr id="50" name="Freeform 49"/>
          <p:cNvSpPr/>
          <p:nvPr/>
        </p:nvSpPr>
        <p:spPr>
          <a:xfrm>
            <a:off x="3997325" y="3044825"/>
            <a:ext cx="727075" cy="0"/>
          </a:xfrm>
          <a:custGeom>
            <a:avLst/>
            <a:gdLst>
              <a:gd name="connsiteX0" fmla="*/ 0 w 727075"/>
              <a:gd name="connsiteY0" fmla="*/ 0 h 0"/>
              <a:gd name="connsiteX1" fmla="*/ 727075 w 7270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7075">
                <a:moveTo>
                  <a:pt x="0" y="0"/>
                </a:moveTo>
                <a:lnTo>
                  <a:pt x="72707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3921125" y="3527425"/>
            <a:ext cx="1336675" cy="0"/>
          </a:xfrm>
          <a:custGeom>
            <a:avLst/>
            <a:gdLst>
              <a:gd name="connsiteX0" fmla="*/ 0 w 1336675"/>
              <a:gd name="connsiteY0" fmla="*/ 0 h 0"/>
              <a:gd name="connsiteX1" fmla="*/ 1336675 w 13366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36675">
                <a:moveTo>
                  <a:pt x="0" y="0"/>
                </a:moveTo>
                <a:lnTo>
                  <a:pt x="133667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981575" y="4092575"/>
            <a:ext cx="260350" cy="476250"/>
          </a:xfrm>
          <a:custGeom>
            <a:avLst/>
            <a:gdLst>
              <a:gd name="connsiteX0" fmla="*/ 0 w 260350"/>
              <a:gd name="connsiteY0" fmla="*/ 476250 h 476250"/>
              <a:gd name="connsiteX1" fmla="*/ 260350 w 260350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350" h="476250">
                <a:moveTo>
                  <a:pt x="0" y="476250"/>
                </a:moveTo>
                <a:lnTo>
                  <a:pt x="2603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5775325" y="433705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6019800" y="4171950"/>
            <a:ext cx="346075" cy="476250"/>
          </a:xfrm>
          <a:custGeom>
            <a:avLst/>
            <a:gdLst>
              <a:gd name="connsiteX0" fmla="*/ 0 w 346075"/>
              <a:gd name="connsiteY0" fmla="*/ 0 h 476250"/>
              <a:gd name="connsiteX1" fmla="*/ 346075 w 346075"/>
              <a:gd name="connsiteY1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075" h="476250">
                <a:moveTo>
                  <a:pt x="0" y="0"/>
                </a:moveTo>
                <a:lnTo>
                  <a:pt x="346075" y="4762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7775575" y="4022725"/>
            <a:ext cx="3175" cy="552450"/>
          </a:xfrm>
          <a:custGeom>
            <a:avLst/>
            <a:gdLst>
              <a:gd name="connsiteX0" fmla="*/ 0 w 3175"/>
              <a:gd name="connsiteY0" fmla="*/ 552450 h 552450"/>
              <a:gd name="connsiteX1" fmla="*/ 3175 w 3175"/>
              <a:gd name="connsiteY1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552450">
                <a:moveTo>
                  <a:pt x="0" y="552450"/>
                </a:moveTo>
                <a:cubicBezTo>
                  <a:pt x="1058" y="368300"/>
                  <a:pt x="2117" y="184150"/>
                  <a:pt x="3175" y="0"/>
                </a:cubicBez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4368800" y="1898650"/>
            <a:ext cx="298450" cy="123825"/>
          </a:xfrm>
          <a:custGeom>
            <a:avLst/>
            <a:gdLst>
              <a:gd name="connsiteX0" fmla="*/ 298450 w 298450"/>
              <a:gd name="connsiteY0" fmla="*/ 123825 h 123825"/>
              <a:gd name="connsiteX1" fmla="*/ 0 w 298450"/>
              <a:gd name="connsiteY1" fmla="*/ 0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8450" h="123825">
                <a:moveTo>
                  <a:pt x="298450" y="1238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4156075" y="1895475"/>
            <a:ext cx="406400" cy="0"/>
          </a:xfrm>
          <a:custGeom>
            <a:avLst/>
            <a:gdLst>
              <a:gd name="connsiteX0" fmla="*/ 0 w 406400"/>
              <a:gd name="connsiteY0" fmla="*/ 0 h 0"/>
              <a:gd name="connsiteX1" fmla="*/ 406400 w 40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400">
                <a:moveTo>
                  <a:pt x="0" y="0"/>
                </a:moveTo>
                <a:lnTo>
                  <a:pt x="4064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2765425" y="1825625"/>
            <a:ext cx="3175" cy="438150"/>
          </a:xfrm>
          <a:custGeom>
            <a:avLst/>
            <a:gdLst>
              <a:gd name="connsiteX0" fmla="*/ 3175 w 3175"/>
              <a:gd name="connsiteY0" fmla="*/ 0 h 438150"/>
              <a:gd name="connsiteX1" fmla="*/ 0 w 3175"/>
              <a:gd name="connsiteY1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438150">
                <a:moveTo>
                  <a:pt x="3175" y="0"/>
                </a:moveTo>
                <a:cubicBezTo>
                  <a:pt x="2117" y="146050"/>
                  <a:pt x="1058" y="292100"/>
                  <a:pt x="0" y="438150"/>
                </a:cubicBez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1069975" y="2022475"/>
            <a:ext cx="873125" cy="368300"/>
          </a:xfrm>
          <a:custGeom>
            <a:avLst/>
            <a:gdLst>
              <a:gd name="connsiteX0" fmla="*/ 0 w 873125"/>
              <a:gd name="connsiteY0" fmla="*/ 0 h 368300"/>
              <a:gd name="connsiteX1" fmla="*/ 873125 w 873125"/>
              <a:gd name="connsiteY1" fmla="*/ 3683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73125" h="368300">
                <a:moveTo>
                  <a:pt x="0" y="0"/>
                </a:moveTo>
                <a:lnTo>
                  <a:pt x="873125" y="3683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1066800" y="2584450"/>
            <a:ext cx="635000" cy="0"/>
          </a:xfrm>
          <a:custGeom>
            <a:avLst/>
            <a:gdLst>
              <a:gd name="connsiteX0" fmla="*/ 0 w 635000"/>
              <a:gd name="connsiteY0" fmla="*/ 0 h 0"/>
              <a:gd name="connsiteX1" fmla="*/ 635000 w 635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00">
                <a:moveTo>
                  <a:pt x="0" y="0"/>
                </a:moveTo>
                <a:lnTo>
                  <a:pt x="6350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777875" y="3194050"/>
            <a:ext cx="914400" cy="6350"/>
          </a:xfrm>
          <a:custGeom>
            <a:avLst/>
            <a:gdLst>
              <a:gd name="connsiteX0" fmla="*/ 0 w 914400"/>
              <a:gd name="connsiteY0" fmla="*/ 0 h 6350"/>
              <a:gd name="connsiteX1" fmla="*/ 914400 w 91440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6350">
                <a:moveTo>
                  <a:pt x="0" y="0"/>
                </a:moveTo>
                <a:lnTo>
                  <a:pt x="914400" y="63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18.14  Mechanisms of solute and water reabsorption.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2" name="Picture 31" descr="figure_18_1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"/>
          <a:stretch/>
        </p:blipFill>
        <p:spPr>
          <a:xfrm>
            <a:off x="2590800" y="445816"/>
            <a:ext cx="3764280" cy="613194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004010" y="617347"/>
            <a:ext cx="7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Apical</a:t>
            </a:r>
          </a:p>
          <a:p>
            <a:pPr algn="l"/>
            <a:r>
              <a:rPr lang="en-US" sz="900" b="1" dirty="0"/>
              <a:t>membrane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50135" y="617347"/>
            <a:ext cx="90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Tubule</a:t>
            </a:r>
          </a:p>
          <a:p>
            <a:pPr algn="l"/>
            <a:r>
              <a:rPr lang="en-US" sz="900" b="1" dirty="0"/>
              <a:t>epithelial cell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5160" y="620522"/>
            <a:ext cx="806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err="1"/>
              <a:t>Basolateral</a:t>
            </a:r>
            <a:endParaRPr lang="en-US" sz="900" b="1" dirty="0"/>
          </a:p>
          <a:p>
            <a:pPr algn="l"/>
            <a:r>
              <a:rPr lang="en-US" sz="900" b="1" dirty="0"/>
              <a:t>membrane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82085" y="617347"/>
            <a:ext cx="101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Capillary</a:t>
            </a:r>
          </a:p>
          <a:p>
            <a:pPr algn="l"/>
            <a:r>
              <a:rPr lang="en-US" sz="900" b="1" dirty="0"/>
              <a:t>endothelial cell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1860" y="420497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err="1"/>
              <a:t>Peritubular</a:t>
            </a:r>
            <a:r>
              <a:rPr lang="en-US" sz="900" b="1" dirty="0"/>
              <a:t> ﬂuid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50060" y="1852422"/>
            <a:ext cx="261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X</a:t>
            </a:r>
            <a:endParaRPr lang="en-US" sz="9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477210" y="1849247"/>
            <a:ext cx="261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X</a:t>
            </a:r>
            <a:endParaRPr lang="en-US" sz="9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477210" y="1223772"/>
            <a:ext cx="27443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Y</a:t>
            </a:r>
            <a:endParaRPr lang="en-US" sz="9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50060" y="1223772"/>
            <a:ext cx="274434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Y</a:t>
            </a:r>
            <a:endParaRPr lang="en-US" sz="9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762710" y="2185797"/>
            <a:ext cx="1640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Active solute reabsorption</a:t>
            </a:r>
          </a:p>
        </p:txBody>
      </p:sp>
      <p:sp>
        <p:nvSpPr>
          <p:cNvPr id="43" name="Freeform 42"/>
          <p:cNvSpPr/>
          <p:nvPr/>
        </p:nvSpPr>
        <p:spPr>
          <a:xfrm>
            <a:off x="3502025" y="933947"/>
            <a:ext cx="152400" cy="285750"/>
          </a:xfrm>
          <a:custGeom>
            <a:avLst/>
            <a:gdLst>
              <a:gd name="connsiteX0" fmla="*/ 152400 w 152400"/>
              <a:gd name="connsiteY0" fmla="*/ 285750 h 285750"/>
              <a:gd name="connsiteX1" fmla="*/ 0 w 152400"/>
              <a:gd name="connsiteY1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" h="285750">
                <a:moveTo>
                  <a:pt x="152400" y="28575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4178300" y="933947"/>
            <a:ext cx="139700" cy="247650"/>
          </a:xfrm>
          <a:custGeom>
            <a:avLst/>
            <a:gdLst>
              <a:gd name="connsiteX0" fmla="*/ 0 w 139700"/>
              <a:gd name="connsiteY0" fmla="*/ 0 h 247650"/>
              <a:gd name="connsiteX1" fmla="*/ 139700 w 139700"/>
              <a:gd name="connsiteY1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700" h="247650">
                <a:moveTo>
                  <a:pt x="0" y="0"/>
                </a:moveTo>
                <a:lnTo>
                  <a:pt x="139700" y="2476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4987925" y="933947"/>
            <a:ext cx="0" cy="247650"/>
          </a:xfrm>
          <a:custGeom>
            <a:avLst/>
            <a:gdLst>
              <a:gd name="connsiteX0" fmla="*/ 0 w 0"/>
              <a:gd name="connsiteY0" fmla="*/ 247650 h 247650"/>
              <a:gd name="connsiteX1" fmla="*/ 0 w 0"/>
              <a:gd name="connsiteY1" fmla="*/ 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47650">
                <a:moveTo>
                  <a:pt x="0" y="24765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5257800" y="616447"/>
            <a:ext cx="127000" cy="625475"/>
          </a:xfrm>
          <a:custGeom>
            <a:avLst/>
            <a:gdLst>
              <a:gd name="connsiteX0" fmla="*/ 0 w 127000"/>
              <a:gd name="connsiteY0" fmla="*/ 625475 h 625475"/>
              <a:gd name="connsiteX1" fmla="*/ 127000 w 127000"/>
              <a:gd name="connsiteY1" fmla="*/ 0 h 62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0" h="625475">
                <a:moveTo>
                  <a:pt x="0" y="625475"/>
                </a:moveTo>
                <a:lnTo>
                  <a:pt x="1270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5492750" y="937122"/>
            <a:ext cx="304800" cy="276225"/>
          </a:xfrm>
          <a:custGeom>
            <a:avLst/>
            <a:gdLst>
              <a:gd name="connsiteX0" fmla="*/ 0 w 304800"/>
              <a:gd name="connsiteY0" fmla="*/ 276225 h 276225"/>
              <a:gd name="connsiteX1" fmla="*/ 304800 w 304800"/>
              <a:gd name="connsiteY1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800" h="276225">
                <a:moveTo>
                  <a:pt x="0" y="276225"/>
                </a:moveTo>
                <a:lnTo>
                  <a:pt x="3048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15085" y="2846197"/>
            <a:ext cx="674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Solute  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24610" y="3398647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Solute  </a:t>
            </a:r>
            <a:r>
              <a:rPr lang="en-US" sz="900" b="1" dirty="0" smtClean="0"/>
              <a:t>X</a:t>
            </a:r>
            <a:endParaRPr lang="en-US" sz="9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772235" y="4446397"/>
            <a:ext cx="1774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Water reabsorption (passive)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45235" y="5513197"/>
            <a:ext cx="44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High</a:t>
            </a:r>
          </a:p>
          <a:p>
            <a:pPr algn="l"/>
            <a:r>
              <a:rPr lang="en-US" sz="900" b="1" dirty="0"/>
              <a:t>[Z]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08785" y="5529072"/>
            <a:ext cx="255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Z</a:t>
            </a:r>
            <a:endParaRPr lang="en-US" sz="9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950410" y="55131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Low</a:t>
            </a:r>
            <a:endParaRPr lang="en-US" sz="900" b="1" dirty="0"/>
          </a:p>
          <a:p>
            <a:pPr algn="l"/>
            <a:r>
              <a:rPr lang="en-US" sz="900" b="1" dirty="0"/>
              <a:t>[Z]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05935" y="6084697"/>
            <a:ext cx="588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Plasma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45235" y="6087872"/>
            <a:ext cx="8749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Tubular ﬂuid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65885" y="6351397"/>
            <a:ext cx="24358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Passive solute reabsorption via diffusion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942741" y="3896479"/>
            <a:ext cx="4005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 smtClean="0"/>
              <a:t>H</a:t>
            </a:r>
            <a:r>
              <a:rPr lang="en-US" sz="900" b="1" baseline="-25000" dirty="0" smtClean="0"/>
              <a:t>2</a:t>
            </a:r>
            <a:r>
              <a:rPr lang="en-US" sz="900" b="1" dirty="0" smtClean="0"/>
              <a:t>O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898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Structures of the Urinary System</a:t>
            </a:r>
            <a:endParaRPr lang="en-US"/>
          </a:p>
        </p:txBody>
      </p:sp>
      <p:sp>
        <p:nvSpPr>
          <p:cNvPr id="1331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Kidneys: form urine</a:t>
            </a:r>
          </a:p>
          <a:p>
            <a:r>
              <a:rPr lang="en-US" smtClean="0"/>
              <a:t>Ureters: transport urine from kidneys to bladder</a:t>
            </a:r>
          </a:p>
          <a:p>
            <a:r>
              <a:rPr lang="en-US" smtClean="0"/>
              <a:t>Bladder: store urine</a:t>
            </a:r>
          </a:p>
          <a:p>
            <a:r>
              <a:rPr lang="en-US" smtClean="0"/>
              <a:t>Urethra: excrete urine from bladder to outside of body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86"/>
          <a:stretch/>
        </p:blipFill>
        <p:spPr>
          <a:xfrm>
            <a:off x="346737" y="1044739"/>
            <a:ext cx="8505125" cy="43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ure_18_14_unlabeled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4" b="33670"/>
          <a:stretch/>
        </p:blipFill>
        <p:spPr>
          <a:xfrm>
            <a:off x="363647" y="945931"/>
            <a:ext cx="8614815" cy="53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606"/>
          <a:stretch/>
        </p:blipFill>
        <p:spPr>
          <a:xfrm>
            <a:off x="0" y="1253359"/>
            <a:ext cx="8961920" cy="45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Transport Maximum</a:t>
            </a:r>
            <a:endParaRPr lang="en-US"/>
          </a:p>
        </p:txBody>
      </p:sp>
      <p:sp>
        <p:nvSpPr>
          <p:cNvPr id="103426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Rate of transport when carriers are saturated</a:t>
            </a:r>
          </a:p>
          <a:p>
            <a:r>
              <a:rPr lang="en-US" dirty="0" smtClean="0"/>
              <a:t>When solute is transported across epithelium by carrier proteins, saturation of carriers can occur</a:t>
            </a:r>
          </a:p>
          <a:p>
            <a:r>
              <a:rPr lang="en-US" dirty="0" smtClean="0"/>
              <a:t>Renal threshold: for a solute that is normally 100% reabsorbed</a:t>
            </a:r>
          </a:p>
          <a:p>
            <a:pPr lvl="1"/>
            <a:r>
              <a:rPr lang="en-US" dirty="0" smtClean="0"/>
              <a:t>If solute in filtrate saturates carriers, then some solute is excreted in urine</a:t>
            </a:r>
          </a:p>
          <a:p>
            <a:pPr lvl="1"/>
            <a:r>
              <a:rPr lang="en-US" dirty="0" smtClean="0"/>
              <a:t>Solute in plasma that causes solute in filtrate to saturate carriers and spill over into urine = renal 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Transport Maximum</a:t>
            </a:r>
            <a:endParaRPr lang="en-US"/>
          </a:p>
        </p:txBody>
      </p:sp>
      <p:sp>
        <p:nvSpPr>
          <p:cNvPr id="105474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glucose reabsorption</a:t>
            </a:r>
          </a:p>
          <a:p>
            <a:pPr lvl="1"/>
            <a:r>
              <a:rPr lang="en-US" dirty="0" smtClean="0"/>
              <a:t>Freely filtered at glomerulus</a:t>
            </a:r>
          </a:p>
          <a:p>
            <a:pPr lvl="1"/>
            <a:r>
              <a:rPr lang="en-US" dirty="0" smtClean="0"/>
              <a:t>Normally 100% actively reabsorbed in proximal tubules</a:t>
            </a:r>
          </a:p>
          <a:p>
            <a:pPr lvl="1"/>
            <a:r>
              <a:rPr lang="en-US" dirty="0" smtClean="0"/>
              <a:t>Normally no glucose appears in urine</a:t>
            </a:r>
          </a:p>
          <a:p>
            <a:r>
              <a:rPr lang="en-US" dirty="0" smtClean="0"/>
              <a:t>Carrier proteins for glucose reabsorption</a:t>
            </a:r>
          </a:p>
          <a:p>
            <a:pPr lvl="1"/>
            <a:r>
              <a:rPr lang="en-US" dirty="0" smtClean="0"/>
              <a:t>Apical membrane: secondary active transport</a:t>
            </a:r>
          </a:p>
          <a:p>
            <a:pPr lvl="1"/>
            <a:r>
              <a:rPr lang="en-US" dirty="0" err="1" smtClean="0"/>
              <a:t>Basolateral</a:t>
            </a:r>
            <a:r>
              <a:rPr lang="en-US" dirty="0" smtClean="0"/>
              <a:t> membrane: facilitated diffusion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Transport Maximum</a:t>
            </a:r>
            <a:endParaRPr lang="en-US"/>
          </a:p>
        </p:txBody>
      </p:sp>
      <p:sp>
        <p:nvSpPr>
          <p:cNvPr id="10752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Renal handling of glucose</a:t>
            </a:r>
          </a:p>
          <a:p>
            <a:pPr lvl="1"/>
            <a:r>
              <a:rPr lang="en-US" dirty="0" smtClean="0"/>
              <a:t>Plasma [glucose] = 100 mg/</a:t>
            </a:r>
            <a:r>
              <a:rPr lang="en-US" dirty="0" err="1" smtClean="0"/>
              <a:t>dL</a:t>
            </a:r>
            <a:endParaRPr lang="en-US" dirty="0" smtClean="0"/>
          </a:p>
          <a:p>
            <a:pPr lvl="1"/>
            <a:r>
              <a:rPr lang="en-US" dirty="0" smtClean="0"/>
              <a:t>Filtered load glucose = 125 mg/min</a:t>
            </a:r>
          </a:p>
          <a:p>
            <a:pPr lvl="1"/>
            <a:r>
              <a:rPr lang="en-US" dirty="0" smtClean="0"/>
              <a:t>Transport maximum for glucose reabsorption = 375 mg/min</a:t>
            </a:r>
          </a:p>
          <a:p>
            <a:pPr lvl="1"/>
            <a:r>
              <a:rPr lang="en-US" dirty="0" smtClean="0"/>
              <a:t>Theoretical renal threshold = 300 mg/</a:t>
            </a:r>
            <a:r>
              <a:rPr lang="en-US" dirty="0" err="1" smtClean="0"/>
              <a:t>dL</a:t>
            </a:r>
            <a:endParaRPr lang="en-US" dirty="0" smtClean="0"/>
          </a:p>
          <a:p>
            <a:pPr lvl="2"/>
            <a:r>
              <a:rPr lang="en-US" dirty="0" smtClean="0"/>
              <a:t>GFR × renal threshold = transport maximum</a:t>
            </a:r>
          </a:p>
          <a:p>
            <a:pPr lvl="1"/>
            <a:r>
              <a:rPr lang="en-US" dirty="0" smtClean="0"/>
              <a:t>Actual renal threshold = 160–180 mg/</a:t>
            </a:r>
            <a:r>
              <a:rPr lang="en-US" dirty="0" err="1" smtClean="0"/>
              <a:t>dL</a:t>
            </a:r>
            <a:endParaRPr lang="en-US" dirty="0" smtClean="0"/>
          </a:p>
          <a:p>
            <a:pPr lvl="2"/>
            <a:r>
              <a:rPr lang="en-US" dirty="0" smtClean="0"/>
              <a:t>Filtered load = 225 mg/min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18.15  Mechanism of glucose reabsorption.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2" name="Picture 21" descr="figure_18_1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8"/>
          <a:stretch/>
        </p:blipFill>
        <p:spPr>
          <a:xfrm>
            <a:off x="266700" y="1114155"/>
            <a:ext cx="8601456" cy="482186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3071" y="1062654"/>
            <a:ext cx="1481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Apical</a:t>
            </a:r>
          </a:p>
          <a:p>
            <a:pPr algn="l"/>
            <a:r>
              <a:rPr lang="en-US" sz="2000" b="1" dirty="0"/>
              <a:t>membrane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00348" y="1054242"/>
            <a:ext cx="1795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Tubule</a:t>
            </a:r>
          </a:p>
          <a:p>
            <a:pPr algn="l"/>
            <a:r>
              <a:rPr lang="en-US" sz="2000" b="1" dirty="0"/>
              <a:t>epithelial cell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93563" y="1062654"/>
            <a:ext cx="1567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err="1"/>
              <a:t>Basolateral</a:t>
            </a:r>
            <a:endParaRPr lang="en-US" sz="2000" b="1" dirty="0"/>
          </a:p>
          <a:p>
            <a:pPr algn="l"/>
            <a:r>
              <a:rPr lang="en-US" sz="2000" b="1" dirty="0"/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26999" y="1062655"/>
            <a:ext cx="2037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Capillary</a:t>
            </a:r>
          </a:p>
          <a:p>
            <a:pPr algn="l"/>
            <a:r>
              <a:rPr lang="en-US" sz="2000" b="1" dirty="0"/>
              <a:t>endothelial cell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45558" y="2955097"/>
            <a:ext cx="1196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Glucose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61457" y="5377423"/>
            <a:ext cx="1082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Plasma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7343" y="5377423"/>
            <a:ext cx="17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Tubular ﬂuid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6471" y="3283121"/>
            <a:ext cx="1196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Glucose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7187" y="4780253"/>
            <a:ext cx="612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Na</a:t>
            </a:r>
            <a:r>
              <a:rPr lang="en-US" sz="2000" b="1" baseline="30000" dirty="0"/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44854" y="4014866"/>
            <a:ext cx="46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/>
              <a:t>K</a:t>
            </a:r>
            <a:r>
              <a:rPr lang="en-US" sz="2000" b="1" baseline="30000" dirty="0" smtClean="0"/>
              <a:t>+</a:t>
            </a:r>
            <a:endParaRPr lang="en-US" sz="2000" b="1" baseline="30000" dirty="0"/>
          </a:p>
        </p:txBody>
      </p:sp>
      <p:sp>
        <p:nvSpPr>
          <p:cNvPr id="33" name="TextBox 32"/>
          <p:cNvSpPr txBox="1"/>
          <p:nvPr/>
        </p:nvSpPr>
        <p:spPr>
          <a:xfrm>
            <a:off x="5536445" y="4805485"/>
            <a:ext cx="612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/>
              <a:t>Na</a:t>
            </a:r>
            <a:r>
              <a:rPr lang="en-US" sz="2000" b="1" baseline="30000" dirty="0"/>
              <a:t>+</a:t>
            </a:r>
          </a:p>
        </p:txBody>
      </p:sp>
      <p:sp>
        <p:nvSpPr>
          <p:cNvPr id="34" name="Freeform 33"/>
          <p:cNvSpPr/>
          <p:nvPr/>
        </p:nvSpPr>
        <p:spPr>
          <a:xfrm>
            <a:off x="1835150" y="1736455"/>
            <a:ext cx="352425" cy="650875"/>
          </a:xfrm>
          <a:custGeom>
            <a:avLst/>
            <a:gdLst>
              <a:gd name="connsiteX0" fmla="*/ 0 w 352425"/>
              <a:gd name="connsiteY0" fmla="*/ 0 h 650875"/>
              <a:gd name="connsiteX1" fmla="*/ 352425 w 352425"/>
              <a:gd name="connsiteY1" fmla="*/ 650875 h 65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2425" h="650875">
                <a:moveTo>
                  <a:pt x="0" y="0"/>
                </a:moveTo>
                <a:lnTo>
                  <a:pt x="352425" y="650875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3406775" y="1726930"/>
            <a:ext cx="333375" cy="574675"/>
          </a:xfrm>
          <a:custGeom>
            <a:avLst/>
            <a:gdLst>
              <a:gd name="connsiteX0" fmla="*/ 0 w 333375"/>
              <a:gd name="connsiteY0" fmla="*/ 0 h 574675"/>
              <a:gd name="connsiteX1" fmla="*/ 333375 w 333375"/>
              <a:gd name="connsiteY1" fmla="*/ 574675 h 57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375" h="574675">
                <a:moveTo>
                  <a:pt x="0" y="0"/>
                </a:moveTo>
                <a:lnTo>
                  <a:pt x="333375" y="574675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289550" y="1730105"/>
            <a:ext cx="0" cy="571500"/>
          </a:xfrm>
          <a:custGeom>
            <a:avLst/>
            <a:gdLst>
              <a:gd name="connsiteX0" fmla="*/ 0 w 0"/>
              <a:gd name="connsiteY0" fmla="*/ 571500 h 571500"/>
              <a:gd name="connsiteX1" fmla="*/ 0 w 0"/>
              <a:gd name="connsiteY1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1500">
                <a:moveTo>
                  <a:pt x="0" y="57150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6461125" y="1730105"/>
            <a:ext cx="714375" cy="647700"/>
          </a:xfrm>
          <a:custGeom>
            <a:avLst/>
            <a:gdLst>
              <a:gd name="connsiteX0" fmla="*/ 0 w 714375"/>
              <a:gd name="connsiteY0" fmla="*/ 647700 h 647700"/>
              <a:gd name="connsiteX1" fmla="*/ 714375 w 714375"/>
              <a:gd name="connsiteY1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4375" h="647700">
                <a:moveTo>
                  <a:pt x="0" y="647700"/>
                </a:moveTo>
                <a:lnTo>
                  <a:pt x="714375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18.16  Glucose filtration, reabsorption, and excretion as a function of plasma glucose concentration.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5" name="Picture 14" descr="figure_18_1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"/>
          <a:stretch/>
        </p:blipFill>
        <p:spPr>
          <a:xfrm>
            <a:off x="749300" y="365402"/>
            <a:ext cx="7415052" cy="624018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10597" y="315133"/>
            <a:ext cx="12946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Renal</a:t>
            </a:r>
          </a:p>
          <a:p>
            <a:pPr algn="l"/>
            <a:r>
              <a:rPr lang="en-US" sz="1900" b="1" dirty="0"/>
              <a:t>threshold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6584" y="1475830"/>
            <a:ext cx="12268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Filtration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53248" y="2863621"/>
            <a:ext cx="175498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Reabsorption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55903" y="4369163"/>
            <a:ext cx="129504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Excretion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53673" y="3132767"/>
            <a:ext cx="1322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Transport</a:t>
            </a:r>
          </a:p>
          <a:p>
            <a:pPr algn="l"/>
            <a:r>
              <a:rPr lang="en-US" sz="1900" b="1" dirty="0"/>
              <a:t>maximum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9011" y="668386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800</a:t>
            </a:r>
            <a:endParaRPr lang="en-US" sz="19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79011" y="1282379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700</a:t>
            </a:r>
            <a:endParaRPr lang="en-US" sz="19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70601" y="1913192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600</a:t>
            </a:r>
            <a:endParaRPr lang="en-US" sz="19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79011" y="2527184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500</a:t>
            </a:r>
            <a:endParaRPr lang="en-US" sz="19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79011" y="3174820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400</a:t>
            </a:r>
            <a:endParaRPr lang="en-US" sz="19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79012" y="3788813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300</a:t>
            </a:r>
            <a:endParaRPr lang="en-US" sz="19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79013" y="4411215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200</a:t>
            </a:r>
            <a:endParaRPr lang="en-US" sz="19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79013" y="5025204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100</a:t>
            </a:r>
            <a:endParaRPr lang="en-US" sz="19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357366" y="5883110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100</a:t>
            </a:r>
            <a:endParaRPr lang="en-US" sz="19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324539" y="5891526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200</a:t>
            </a:r>
            <a:endParaRPr lang="en-US" sz="19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74891" y="5891526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300</a:t>
            </a:r>
            <a:endParaRPr lang="en-US" sz="19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201644" y="5883116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600</a:t>
            </a:r>
            <a:endParaRPr lang="en-US" sz="19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26060" y="5891526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500</a:t>
            </a:r>
            <a:endParaRPr lang="en-US" sz="19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284116" y="5883115"/>
            <a:ext cx="59119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400</a:t>
            </a:r>
            <a:endParaRPr lang="en-US" sz="1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340544" y="6244782"/>
            <a:ext cx="49636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Plasma concentration of glucose (mg/</a:t>
            </a:r>
            <a:r>
              <a:rPr lang="en-US" sz="1900" b="1" dirty="0" err="1"/>
              <a:t>dL</a:t>
            </a:r>
            <a:r>
              <a:rPr lang="en-US" sz="1900" b="1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1301075" y="3015014"/>
            <a:ext cx="43815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/>
              <a:t>Rate of glucose movement (mg/min)</a:t>
            </a:r>
          </a:p>
        </p:txBody>
      </p:sp>
      <p:sp>
        <p:nvSpPr>
          <p:cNvPr id="37" name="Freeform 36"/>
          <p:cNvSpPr/>
          <p:nvPr/>
        </p:nvSpPr>
        <p:spPr>
          <a:xfrm>
            <a:off x="5616575" y="1825010"/>
            <a:ext cx="0" cy="784225"/>
          </a:xfrm>
          <a:custGeom>
            <a:avLst/>
            <a:gdLst>
              <a:gd name="connsiteX0" fmla="*/ 0 w 0"/>
              <a:gd name="connsiteY0" fmla="*/ 784225 h 784225"/>
              <a:gd name="connsiteX1" fmla="*/ 0 w 0"/>
              <a:gd name="connsiteY1" fmla="*/ 0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84225">
                <a:moveTo>
                  <a:pt x="0" y="784225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6426200" y="3209310"/>
            <a:ext cx="0" cy="269875"/>
          </a:xfrm>
          <a:custGeom>
            <a:avLst/>
            <a:gdLst>
              <a:gd name="connsiteX0" fmla="*/ 0 w 0"/>
              <a:gd name="connsiteY0" fmla="*/ 269875 h 269875"/>
              <a:gd name="connsiteX1" fmla="*/ 0 w 0"/>
              <a:gd name="connsiteY1" fmla="*/ 0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69875">
                <a:moveTo>
                  <a:pt x="0" y="269875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6118225" y="4568210"/>
            <a:ext cx="682625" cy="3175"/>
          </a:xfrm>
          <a:custGeom>
            <a:avLst/>
            <a:gdLst>
              <a:gd name="connsiteX0" fmla="*/ 0 w 682625"/>
              <a:gd name="connsiteY0" fmla="*/ 0 h 3175"/>
              <a:gd name="connsiteX1" fmla="*/ 682625 w 6826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2625" h="3175">
                <a:moveTo>
                  <a:pt x="0" y="0"/>
                </a:moveTo>
                <a:lnTo>
                  <a:pt x="682625" y="3175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07860" y="5891689"/>
            <a:ext cx="32017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900" b="1" dirty="0" smtClean="0"/>
              <a:t>0</a:t>
            </a: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93041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Secretion</a:t>
            </a:r>
            <a:endParaRPr lang="en-US"/>
          </a:p>
        </p:txBody>
      </p:sp>
      <p:sp>
        <p:nvSpPr>
          <p:cNvPr id="113666" name="Rectangle 1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Solute moves from </a:t>
            </a:r>
            <a:r>
              <a:rPr lang="en-US" dirty="0" err="1" smtClean="0"/>
              <a:t>peritubular</a:t>
            </a:r>
            <a:r>
              <a:rPr lang="en-US" dirty="0" smtClean="0"/>
              <a:t> capillaries into tubules</a:t>
            </a:r>
          </a:p>
          <a:p>
            <a:r>
              <a:rPr lang="en-US" dirty="0" smtClean="0"/>
              <a:t>Barriers are the same as for reabsorption</a:t>
            </a:r>
          </a:p>
          <a:p>
            <a:r>
              <a:rPr lang="en-US" dirty="0" smtClean="0"/>
              <a:t>Transport mechanisms are the same, but in the opposite direction</a:t>
            </a:r>
          </a:p>
          <a:p>
            <a:r>
              <a:rPr lang="en-US" dirty="0" smtClean="0"/>
              <a:t>Secreted substances</a:t>
            </a:r>
          </a:p>
          <a:p>
            <a:pPr lvl="1"/>
            <a:r>
              <a:rPr lang="en-US" dirty="0" smtClean="0"/>
              <a:t>Potassium</a:t>
            </a:r>
          </a:p>
          <a:p>
            <a:pPr lvl="1"/>
            <a:r>
              <a:rPr lang="en-US" dirty="0" smtClean="0"/>
              <a:t>Hydrogen ions</a:t>
            </a:r>
          </a:p>
          <a:p>
            <a:pPr lvl="1"/>
            <a:r>
              <a:rPr lang="en-US" dirty="0" smtClean="0"/>
              <a:t>Choline</a:t>
            </a:r>
          </a:p>
          <a:p>
            <a:pPr lvl="1"/>
            <a:r>
              <a:rPr lang="en-US" dirty="0" err="1" smtClean="0"/>
              <a:t>Creatinine</a:t>
            </a:r>
            <a:endParaRPr lang="en-US" dirty="0" smtClean="0"/>
          </a:p>
          <a:p>
            <a:pPr lvl="1"/>
            <a:r>
              <a:rPr lang="en-US" dirty="0" smtClean="0"/>
              <a:t>Penicillin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18.4 Regional Specialization of the Renal Tubules</a:t>
            </a:r>
            <a:endParaRPr lang="en-US"/>
          </a:p>
        </p:txBody>
      </p:sp>
      <p:sp>
        <p:nvSpPr>
          <p:cNvPr id="115714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Nonregulated</a:t>
            </a:r>
            <a:r>
              <a:rPr lang="en-US" dirty="0" smtClean="0"/>
              <a:t> reabsorption in the proximal tubules</a:t>
            </a:r>
          </a:p>
          <a:p>
            <a:r>
              <a:rPr lang="en-US" dirty="0" smtClean="0"/>
              <a:t>Regulated reabsorption and secretion in the distal tubules and collecting ducts</a:t>
            </a:r>
          </a:p>
          <a:p>
            <a:r>
              <a:rPr lang="en-US" dirty="0" smtClean="0"/>
              <a:t>Water conservation in the loop of </a:t>
            </a:r>
            <a:r>
              <a:rPr lang="en-US" dirty="0" err="1" smtClean="0"/>
              <a:t>Henle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figure_18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2"/>
          <a:stretch/>
        </p:blipFill>
        <p:spPr>
          <a:xfrm>
            <a:off x="719779" y="370247"/>
            <a:ext cx="7279538" cy="611735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89116" y="836243"/>
            <a:ext cx="16024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Inferior vena cava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3343" y="1204544"/>
            <a:ext cx="14999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Abdominal aorta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9104" y="1708311"/>
            <a:ext cx="1296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Adrenal gland</a:t>
            </a:r>
          </a:p>
          <a:p>
            <a:pPr algn="l"/>
            <a:r>
              <a:rPr lang="en-US" sz="1300" b="1" dirty="0"/>
              <a:t>(part of the</a:t>
            </a:r>
          </a:p>
          <a:p>
            <a:pPr algn="l"/>
            <a:r>
              <a:rPr lang="en-US" sz="1300" b="1" dirty="0"/>
              <a:t>endocrine</a:t>
            </a:r>
          </a:p>
          <a:p>
            <a:pPr algn="l"/>
            <a:r>
              <a:rPr lang="en-US" sz="1300" b="1" dirty="0"/>
              <a:t>system)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84712" y="1407232"/>
            <a:ext cx="740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Kidney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88946" y="1855964"/>
            <a:ext cx="10739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Renal </a:t>
            </a:r>
            <a:r>
              <a:rPr lang="en-US" sz="1300" b="1" dirty="0" err="1"/>
              <a:t>hilus</a:t>
            </a:r>
            <a:endParaRPr lang="en-US" sz="13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884713" y="2220027"/>
            <a:ext cx="11483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Renal artery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80476" y="2656060"/>
            <a:ext cx="10185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Renal vein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84711" y="3053995"/>
            <a:ext cx="6757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Ureter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78361" y="4952645"/>
            <a:ext cx="8053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Bladder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84711" y="5270145"/>
            <a:ext cx="8002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Neck of</a:t>
            </a:r>
          </a:p>
          <a:p>
            <a:pPr algn="l"/>
            <a:r>
              <a:rPr lang="en-US" sz="1300" b="1" dirty="0"/>
              <a:t>bladder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884711" y="5746395"/>
            <a:ext cx="7776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Urethra</a:t>
            </a:r>
          </a:p>
        </p:txBody>
      </p:sp>
      <p:sp>
        <p:nvSpPr>
          <p:cNvPr id="62" name="Freeform 61"/>
          <p:cNvSpPr/>
          <p:nvPr/>
        </p:nvSpPr>
        <p:spPr>
          <a:xfrm>
            <a:off x="4473575" y="5924495"/>
            <a:ext cx="2460625" cy="0"/>
          </a:xfrm>
          <a:custGeom>
            <a:avLst/>
            <a:gdLst>
              <a:gd name="connsiteX0" fmla="*/ 0 w 2460625"/>
              <a:gd name="connsiteY0" fmla="*/ 0 h 0"/>
              <a:gd name="connsiteX1" fmla="*/ 2460625 w 24606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0625">
                <a:moveTo>
                  <a:pt x="0" y="0"/>
                </a:moveTo>
                <a:lnTo>
                  <a:pt x="246062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473575" y="5448245"/>
            <a:ext cx="2454275" cy="320675"/>
          </a:xfrm>
          <a:custGeom>
            <a:avLst/>
            <a:gdLst>
              <a:gd name="connsiteX0" fmla="*/ 0 w 2454275"/>
              <a:gd name="connsiteY0" fmla="*/ 320675 h 320675"/>
              <a:gd name="connsiteX1" fmla="*/ 708025 w 2454275"/>
              <a:gd name="connsiteY1" fmla="*/ 0 h 320675"/>
              <a:gd name="connsiteX2" fmla="*/ 2454275 w 2454275"/>
              <a:gd name="connsiteY2" fmla="*/ 0 h 32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275" h="320675">
                <a:moveTo>
                  <a:pt x="0" y="320675"/>
                </a:moveTo>
                <a:lnTo>
                  <a:pt x="708025" y="0"/>
                </a:lnTo>
                <a:lnTo>
                  <a:pt x="245427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511675" y="5124395"/>
            <a:ext cx="2419350" cy="0"/>
          </a:xfrm>
          <a:custGeom>
            <a:avLst/>
            <a:gdLst>
              <a:gd name="connsiteX0" fmla="*/ 0 w 2419350"/>
              <a:gd name="connsiteY0" fmla="*/ 0 h 0"/>
              <a:gd name="connsiteX1" fmla="*/ 2419350 w 24193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9350">
                <a:moveTo>
                  <a:pt x="0" y="0"/>
                </a:moveTo>
                <a:lnTo>
                  <a:pt x="24193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778375" y="3225745"/>
            <a:ext cx="2155825" cy="0"/>
          </a:xfrm>
          <a:custGeom>
            <a:avLst/>
            <a:gdLst>
              <a:gd name="connsiteX0" fmla="*/ 0 w 2155825"/>
              <a:gd name="connsiteY0" fmla="*/ 0 h 0"/>
              <a:gd name="connsiteX1" fmla="*/ 2155825 w 2155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5825">
                <a:moveTo>
                  <a:pt x="0" y="0"/>
                </a:moveTo>
                <a:lnTo>
                  <a:pt x="2155825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4594225" y="2139895"/>
            <a:ext cx="2333625" cy="688975"/>
          </a:xfrm>
          <a:custGeom>
            <a:avLst/>
            <a:gdLst>
              <a:gd name="connsiteX0" fmla="*/ 0 w 2333625"/>
              <a:gd name="connsiteY0" fmla="*/ 0 h 688975"/>
              <a:gd name="connsiteX1" fmla="*/ 444500 w 2333625"/>
              <a:gd name="connsiteY1" fmla="*/ 685800 h 688975"/>
              <a:gd name="connsiteX2" fmla="*/ 2333625 w 2333625"/>
              <a:gd name="connsiteY2" fmla="*/ 688975 h 68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688975">
                <a:moveTo>
                  <a:pt x="0" y="0"/>
                </a:moveTo>
                <a:lnTo>
                  <a:pt x="444500" y="685800"/>
                </a:lnTo>
                <a:lnTo>
                  <a:pt x="2333625" y="6889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587875" y="2060520"/>
            <a:ext cx="2346325" cy="327025"/>
          </a:xfrm>
          <a:custGeom>
            <a:avLst/>
            <a:gdLst>
              <a:gd name="connsiteX0" fmla="*/ 0 w 2346325"/>
              <a:gd name="connsiteY0" fmla="*/ 0 h 327025"/>
              <a:gd name="connsiteX1" fmla="*/ 523875 w 2346325"/>
              <a:gd name="connsiteY1" fmla="*/ 327025 h 327025"/>
              <a:gd name="connsiteX2" fmla="*/ 2346325 w 2346325"/>
              <a:gd name="connsiteY2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325" h="327025">
                <a:moveTo>
                  <a:pt x="0" y="0"/>
                </a:moveTo>
                <a:lnTo>
                  <a:pt x="523875" y="327025"/>
                </a:lnTo>
                <a:lnTo>
                  <a:pt x="2346325" y="3270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851400" y="2028770"/>
            <a:ext cx="2082800" cy="6350"/>
          </a:xfrm>
          <a:custGeom>
            <a:avLst/>
            <a:gdLst>
              <a:gd name="connsiteX0" fmla="*/ 0 w 2082800"/>
              <a:gd name="connsiteY0" fmla="*/ 0 h 6350"/>
              <a:gd name="connsiteX1" fmla="*/ 2082800 w 208280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2800" h="6350">
                <a:moveTo>
                  <a:pt x="0" y="0"/>
                </a:moveTo>
                <a:lnTo>
                  <a:pt x="2082800" y="63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076825" y="1581095"/>
            <a:ext cx="1857375" cy="3175"/>
          </a:xfrm>
          <a:custGeom>
            <a:avLst/>
            <a:gdLst>
              <a:gd name="connsiteX0" fmla="*/ 0 w 1857375"/>
              <a:gd name="connsiteY0" fmla="*/ 0 h 3175"/>
              <a:gd name="connsiteX1" fmla="*/ 1857375 w 185737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7375" h="3175">
                <a:moveTo>
                  <a:pt x="0" y="0"/>
                </a:moveTo>
                <a:lnTo>
                  <a:pt x="1857375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2276475" y="1009595"/>
            <a:ext cx="1857375" cy="3175"/>
          </a:xfrm>
          <a:custGeom>
            <a:avLst/>
            <a:gdLst>
              <a:gd name="connsiteX0" fmla="*/ 0 w 1857375"/>
              <a:gd name="connsiteY0" fmla="*/ 0 h 3175"/>
              <a:gd name="connsiteX1" fmla="*/ 1857375 w 185737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7375" h="3175">
                <a:moveTo>
                  <a:pt x="0" y="0"/>
                </a:moveTo>
                <a:lnTo>
                  <a:pt x="1857375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178050" y="1368370"/>
            <a:ext cx="2235200" cy="6350"/>
          </a:xfrm>
          <a:custGeom>
            <a:avLst/>
            <a:gdLst>
              <a:gd name="connsiteX0" fmla="*/ 0 w 2235200"/>
              <a:gd name="connsiteY0" fmla="*/ 0 h 6350"/>
              <a:gd name="connsiteX1" fmla="*/ 2235200 w 223520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5200" h="6350">
                <a:moveTo>
                  <a:pt x="0" y="0"/>
                </a:moveTo>
                <a:lnTo>
                  <a:pt x="2235200" y="63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1997075" y="1876370"/>
            <a:ext cx="1870075" cy="3175"/>
          </a:xfrm>
          <a:custGeom>
            <a:avLst/>
            <a:gdLst>
              <a:gd name="connsiteX0" fmla="*/ 0 w 1870075"/>
              <a:gd name="connsiteY0" fmla="*/ 0 h 3175"/>
              <a:gd name="connsiteX1" fmla="*/ 1870075 w 187007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70075" h="3175">
                <a:moveTo>
                  <a:pt x="0" y="0"/>
                </a:moveTo>
                <a:lnTo>
                  <a:pt x="1870075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18.1  Structures of the urinary </a:t>
            </a:r>
            <a:r>
              <a:rPr lang="en-US" sz="1200" b="1" dirty="0" smtClean="0">
                <a:solidFill>
                  <a:srgbClr val="000000"/>
                </a:solidFill>
              </a:rPr>
              <a:t>system.</a:t>
            </a:r>
            <a:endParaRPr 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_18_02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8"/>
          <a:stretch/>
        </p:blipFill>
        <p:spPr>
          <a:xfrm>
            <a:off x="2262927" y="301624"/>
            <a:ext cx="4618147" cy="625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Nonregulated Reabsorption in the Proximal Tubules</a:t>
            </a:r>
            <a:endParaRPr lang="en-US"/>
          </a:p>
        </p:txBody>
      </p:sp>
      <p:sp>
        <p:nvSpPr>
          <p:cNvPr id="11981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Proximal tubule is the mass </a:t>
            </a:r>
            <a:r>
              <a:rPr lang="en-US" dirty="0" err="1" smtClean="0"/>
              <a:t>reabsorber</a:t>
            </a:r>
            <a:endParaRPr lang="en-US" dirty="0" smtClean="0"/>
          </a:p>
          <a:p>
            <a:pPr lvl="1"/>
            <a:r>
              <a:rPr lang="en-US" dirty="0" smtClean="0"/>
              <a:t>70% sodium and water</a:t>
            </a:r>
          </a:p>
          <a:p>
            <a:pPr lvl="1"/>
            <a:r>
              <a:rPr lang="en-US" dirty="0" smtClean="0"/>
              <a:t>100% glucose</a:t>
            </a:r>
          </a:p>
          <a:p>
            <a:r>
              <a:rPr lang="en-US" dirty="0" smtClean="0"/>
              <a:t>Brush border provides for large surface area</a:t>
            </a:r>
          </a:p>
          <a:p>
            <a:r>
              <a:rPr lang="en-US" dirty="0" smtClean="0"/>
              <a:t>Leaky tight junctions allow </a:t>
            </a:r>
            <a:r>
              <a:rPr lang="en-US" dirty="0" err="1" smtClean="0"/>
              <a:t>paracellular</a:t>
            </a:r>
            <a:r>
              <a:rPr lang="en-US" dirty="0" smtClean="0"/>
              <a:t>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1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18.17a  Epithelial cells in selected portions of a renal tubule.</a:t>
            </a:r>
          </a:p>
        </p:txBody>
      </p:sp>
      <p:pic>
        <p:nvPicPr>
          <p:cNvPr id="22" name="Picture 21" descr="figure_18_17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"/>
          <a:stretch/>
        </p:blipFill>
        <p:spPr>
          <a:xfrm>
            <a:off x="266700" y="762000"/>
            <a:ext cx="8601456" cy="51499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09330" y="702949"/>
            <a:ext cx="1676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Apical</a:t>
            </a:r>
          </a:p>
          <a:p>
            <a:pPr algn="l"/>
            <a:r>
              <a:rPr lang="en-US" sz="2300" b="1" dirty="0"/>
              <a:t>membrane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65199" y="702948"/>
            <a:ext cx="205217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 smtClean="0"/>
              <a:t>"Leaky"</a:t>
            </a:r>
            <a:endParaRPr lang="en-US" sz="2300" b="1" dirty="0"/>
          </a:p>
          <a:p>
            <a:pPr algn="l"/>
            <a:r>
              <a:rPr lang="en-US" sz="2300" b="1" dirty="0"/>
              <a:t>tight junction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70355" y="1619015"/>
            <a:ext cx="11208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Brush</a:t>
            </a:r>
          </a:p>
          <a:p>
            <a:pPr algn="l"/>
            <a:r>
              <a:rPr lang="en-US" sz="2300" b="1" dirty="0"/>
              <a:t>border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8604" y="2484502"/>
            <a:ext cx="14631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Microvilli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95535" y="3881771"/>
            <a:ext cx="203618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Mitochondria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649" y="4666938"/>
            <a:ext cx="177493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 err="1"/>
              <a:t>Basolateral</a:t>
            </a:r>
            <a:endParaRPr lang="en-US" sz="2300" b="1" dirty="0"/>
          </a:p>
          <a:p>
            <a:pPr algn="l"/>
            <a:r>
              <a:rPr lang="en-US" sz="2300" b="1" dirty="0"/>
              <a:t>membrane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0194" y="5469094"/>
            <a:ext cx="39540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00" b="1" dirty="0"/>
              <a:t>Proximal tubule epithelium</a:t>
            </a:r>
          </a:p>
        </p:txBody>
      </p:sp>
      <p:sp>
        <p:nvSpPr>
          <p:cNvPr id="30" name="Freeform 29"/>
          <p:cNvSpPr/>
          <p:nvPr/>
        </p:nvSpPr>
        <p:spPr>
          <a:xfrm>
            <a:off x="1044575" y="4289425"/>
            <a:ext cx="120650" cy="409575"/>
          </a:xfrm>
          <a:custGeom>
            <a:avLst/>
            <a:gdLst>
              <a:gd name="connsiteX0" fmla="*/ 0 w 120650"/>
              <a:gd name="connsiteY0" fmla="*/ 409575 h 409575"/>
              <a:gd name="connsiteX1" fmla="*/ 120650 w 120650"/>
              <a:gd name="connsiteY1" fmla="*/ 0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" h="409575">
                <a:moveTo>
                  <a:pt x="0" y="409575"/>
                </a:moveTo>
                <a:lnTo>
                  <a:pt x="1206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025650" y="1489075"/>
            <a:ext cx="3175" cy="838200"/>
          </a:xfrm>
          <a:custGeom>
            <a:avLst/>
            <a:gdLst>
              <a:gd name="connsiteX0" fmla="*/ 3175 w 3175"/>
              <a:gd name="connsiteY0" fmla="*/ 838200 h 838200"/>
              <a:gd name="connsiteX1" fmla="*/ 0 w 3175"/>
              <a:gd name="connsiteY1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838200">
                <a:moveTo>
                  <a:pt x="3175" y="838200"/>
                </a:moveTo>
                <a:cubicBezTo>
                  <a:pt x="2117" y="558800"/>
                  <a:pt x="1058" y="279400"/>
                  <a:pt x="0" y="0"/>
                </a:cubicBez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670300" y="1482725"/>
            <a:ext cx="463550" cy="1927225"/>
          </a:xfrm>
          <a:custGeom>
            <a:avLst/>
            <a:gdLst>
              <a:gd name="connsiteX0" fmla="*/ 463550 w 463550"/>
              <a:gd name="connsiteY0" fmla="*/ 0 h 1927225"/>
              <a:gd name="connsiteX1" fmla="*/ 0 w 463550"/>
              <a:gd name="connsiteY1" fmla="*/ 1927225 h 192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927225">
                <a:moveTo>
                  <a:pt x="463550" y="0"/>
                </a:moveTo>
                <a:lnTo>
                  <a:pt x="0" y="19272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6388100" y="1365250"/>
            <a:ext cx="212725" cy="1089025"/>
          </a:xfrm>
          <a:custGeom>
            <a:avLst/>
            <a:gdLst>
              <a:gd name="connsiteX0" fmla="*/ 3175 w 212725"/>
              <a:gd name="connsiteY0" fmla="*/ 0 h 1089025"/>
              <a:gd name="connsiteX1" fmla="*/ 209550 w 212725"/>
              <a:gd name="connsiteY1" fmla="*/ 3175 h 1089025"/>
              <a:gd name="connsiteX2" fmla="*/ 212725 w 212725"/>
              <a:gd name="connsiteY2" fmla="*/ 1089025 h 1089025"/>
              <a:gd name="connsiteX3" fmla="*/ 0 w 212725"/>
              <a:gd name="connsiteY3" fmla="*/ 1089025 h 10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725" h="1089025">
                <a:moveTo>
                  <a:pt x="3175" y="0"/>
                </a:moveTo>
                <a:lnTo>
                  <a:pt x="209550" y="3175"/>
                </a:lnTo>
                <a:cubicBezTo>
                  <a:pt x="210608" y="365125"/>
                  <a:pt x="211667" y="727075"/>
                  <a:pt x="212725" y="1089025"/>
                </a:cubicBezTo>
                <a:lnTo>
                  <a:pt x="0" y="10890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597650" y="1885950"/>
            <a:ext cx="301625" cy="3175"/>
          </a:xfrm>
          <a:custGeom>
            <a:avLst/>
            <a:gdLst>
              <a:gd name="connsiteX0" fmla="*/ 301625 w 301625"/>
              <a:gd name="connsiteY0" fmla="*/ 0 h 3175"/>
              <a:gd name="connsiteX1" fmla="*/ 0 w 3016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625" h="3175">
                <a:moveTo>
                  <a:pt x="301625" y="0"/>
                </a:moveTo>
                <a:lnTo>
                  <a:pt x="0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692775" y="2457450"/>
            <a:ext cx="1177925" cy="263525"/>
          </a:xfrm>
          <a:custGeom>
            <a:avLst/>
            <a:gdLst>
              <a:gd name="connsiteX0" fmla="*/ 241300 w 1177925"/>
              <a:gd name="connsiteY0" fmla="*/ 0 h 263525"/>
              <a:gd name="connsiteX1" fmla="*/ 1177925 w 1177925"/>
              <a:gd name="connsiteY1" fmla="*/ 263525 h 263525"/>
              <a:gd name="connsiteX2" fmla="*/ 0 w 1177925"/>
              <a:gd name="connsiteY2" fmla="*/ 111125 h 26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7925" h="263525">
                <a:moveTo>
                  <a:pt x="241300" y="0"/>
                </a:moveTo>
                <a:lnTo>
                  <a:pt x="1177925" y="263525"/>
                </a:lnTo>
                <a:lnTo>
                  <a:pt x="0" y="1111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029325" y="3765550"/>
            <a:ext cx="857250" cy="374650"/>
          </a:xfrm>
          <a:custGeom>
            <a:avLst/>
            <a:gdLst>
              <a:gd name="connsiteX0" fmla="*/ 412750 w 857250"/>
              <a:gd name="connsiteY0" fmla="*/ 0 h 374650"/>
              <a:gd name="connsiteX1" fmla="*/ 857250 w 857250"/>
              <a:gd name="connsiteY1" fmla="*/ 374650 h 374650"/>
              <a:gd name="connsiteX2" fmla="*/ 0 w 857250"/>
              <a:gd name="connsiteY2" fmla="*/ 26035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0" h="374650">
                <a:moveTo>
                  <a:pt x="412750" y="0"/>
                </a:moveTo>
                <a:lnTo>
                  <a:pt x="857250" y="374650"/>
                </a:lnTo>
                <a:lnTo>
                  <a:pt x="0" y="2603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Regulated Reabsorption and Secretion in the Distal Tubules and Collecting Ducts</a:t>
            </a:r>
            <a:endParaRPr lang="en-US"/>
          </a:p>
        </p:txBody>
      </p:sp>
      <p:sp>
        <p:nvSpPr>
          <p:cNvPr id="12390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Transport is regulated across epithelium</a:t>
            </a:r>
          </a:p>
          <a:p>
            <a:r>
              <a:rPr lang="en-US" dirty="0" smtClean="0"/>
              <a:t>Tight junctions limit </a:t>
            </a:r>
            <a:r>
              <a:rPr lang="en-US" dirty="0" err="1" smtClean="0"/>
              <a:t>paracellular</a:t>
            </a:r>
            <a:r>
              <a:rPr lang="en-US" dirty="0" smtClean="0"/>
              <a:t>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18.17b  Epithelial cells in selected portions of a renal tubule.</a:t>
            </a:r>
          </a:p>
        </p:txBody>
      </p:sp>
      <p:pic>
        <p:nvPicPr>
          <p:cNvPr id="16" name="Picture 15" descr="figure_18_17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3"/>
          <a:stretch/>
        </p:blipFill>
        <p:spPr>
          <a:xfrm>
            <a:off x="266700" y="698500"/>
            <a:ext cx="8601456" cy="52732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4791" y="627619"/>
            <a:ext cx="170885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50" b="1" dirty="0"/>
              <a:t>Apical</a:t>
            </a:r>
          </a:p>
          <a:p>
            <a:pPr algn="l"/>
            <a:r>
              <a:rPr lang="en-US" sz="2350" b="1" dirty="0" smtClean="0"/>
              <a:t>membrane</a:t>
            </a:r>
            <a:endParaRPr lang="en-US" sz="23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055630" y="629681"/>
            <a:ext cx="2133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50" b="1" dirty="0" smtClean="0"/>
              <a:t>"Tight"</a:t>
            </a:r>
            <a:endParaRPr lang="en-US" sz="2350" b="1" dirty="0"/>
          </a:p>
          <a:p>
            <a:pPr algn="l"/>
            <a:r>
              <a:rPr lang="en-US" sz="2350" b="1" dirty="0"/>
              <a:t>tight junction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4991" y="1487588"/>
            <a:ext cx="211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50" b="1" dirty="0"/>
              <a:t>Mitochondria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8666" y="4641658"/>
            <a:ext cx="1844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50" b="1" dirty="0" err="1"/>
              <a:t>Basolateral</a:t>
            </a:r>
            <a:endParaRPr lang="en-US" sz="2350" b="1" dirty="0"/>
          </a:p>
          <a:p>
            <a:pPr algn="l"/>
            <a:r>
              <a:rPr lang="en-US" sz="2350" b="1" dirty="0"/>
              <a:t>membrane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6721" y="5511164"/>
            <a:ext cx="654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50" b="1" dirty="0"/>
              <a:t>Distal tubule and collecting duct epithelium</a:t>
            </a:r>
          </a:p>
        </p:txBody>
      </p:sp>
      <p:sp>
        <p:nvSpPr>
          <p:cNvPr id="22" name="Freeform 21"/>
          <p:cNvSpPr/>
          <p:nvPr/>
        </p:nvSpPr>
        <p:spPr>
          <a:xfrm>
            <a:off x="1073150" y="4067175"/>
            <a:ext cx="209550" cy="612775"/>
          </a:xfrm>
          <a:custGeom>
            <a:avLst/>
            <a:gdLst>
              <a:gd name="connsiteX0" fmla="*/ 0 w 209550"/>
              <a:gd name="connsiteY0" fmla="*/ 612775 h 612775"/>
              <a:gd name="connsiteX1" fmla="*/ 209550 w 209550"/>
              <a:gd name="connsiteY1" fmla="*/ 0 h 61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550" h="612775">
                <a:moveTo>
                  <a:pt x="0" y="612775"/>
                </a:moveTo>
                <a:lnTo>
                  <a:pt x="2095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870075" y="1450975"/>
            <a:ext cx="0" cy="831850"/>
          </a:xfrm>
          <a:custGeom>
            <a:avLst/>
            <a:gdLst>
              <a:gd name="connsiteX0" fmla="*/ 0 w 0"/>
              <a:gd name="connsiteY0" fmla="*/ 831850 h 831850"/>
              <a:gd name="connsiteX1" fmla="*/ 0 w 0"/>
              <a:gd name="connsiteY1" fmla="*/ 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1850">
                <a:moveTo>
                  <a:pt x="0" y="83185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3825875" y="1447800"/>
            <a:ext cx="244475" cy="1651000"/>
          </a:xfrm>
          <a:custGeom>
            <a:avLst/>
            <a:gdLst>
              <a:gd name="connsiteX0" fmla="*/ 244475 w 244475"/>
              <a:gd name="connsiteY0" fmla="*/ 0 h 1651000"/>
              <a:gd name="connsiteX1" fmla="*/ 0 w 244475"/>
              <a:gd name="connsiteY1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4475" h="1651000">
                <a:moveTo>
                  <a:pt x="244475" y="0"/>
                </a:moveTo>
                <a:lnTo>
                  <a:pt x="0" y="16510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5988050" y="1930400"/>
            <a:ext cx="1476375" cy="1533525"/>
          </a:xfrm>
          <a:custGeom>
            <a:avLst/>
            <a:gdLst>
              <a:gd name="connsiteX0" fmla="*/ 0 w 1476375"/>
              <a:gd name="connsiteY0" fmla="*/ 622300 h 1533525"/>
              <a:gd name="connsiteX1" fmla="*/ 1476375 w 1476375"/>
              <a:gd name="connsiteY1" fmla="*/ 0 h 1533525"/>
              <a:gd name="connsiteX2" fmla="*/ 590550 w 1476375"/>
              <a:gd name="connsiteY2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6375" h="1533525">
                <a:moveTo>
                  <a:pt x="0" y="622300"/>
                </a:moveTo>
                <a:lnTo>
                  <a:pt x="1476375" y="0"/>
                </a:lnTo>
                <a:lnTo>
                  <a:pt x="590550" y="15335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7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Conservation in the Loop of Henle</a:t>
            </a:r>
            <a:endParaRPr lang="en-US"/>
          </a:p>
        </p:txBody>
      </p:sp>
      <p:sp>
        <p:nvSpPr>
          <p:cNvPr id="12800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 of </a:t>
            </a:r>
            <a:r>
              <a:rPr lang="en-US" dirty="0" err="1" smtClean="0"/>
              <a:t>Henle</a:t>
            </a:r>
            <a:r>
              <a:rPr lang="en-US" dirty="0" smtClean="0"/>
              <a:t> establishes conditions necessary to concentrate urine</a:t>
            </a:r>
          </a:p>
          <a:p>
            <a:r>
              <a:rPr lang="en-US" dirty="0" smtClean="0"/>
              <a:t>Minimizes water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1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18.5 Excretion</a:t>
            </a:r>
            <a:endParaRPr lang="en-US"/>
          </a:p>
        </p:txBody>
      </p:sp>
      <p:sp>
        <p:nvSpPr>
          <p:cNvPr id="1300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Excretion rate</a:t>
            </a:r>
          </a:p>
          <a:p>
            <a:r>
              <a:rPr lang="en-US" smtClean="0"/>
              <a:t>Clearance</a:t>
            </a:r>
          </a:p>
          <a:p>
            <a:r>
              <a:rPr lang="en-US" smtClean="0"/>
              <a:t>Micturition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Excretion Rate</a:t>
            </a:r>
            <a:endParaRPr lang="en-US"/>
          </a:p>
        </p:txBody>
      </p:sp>
      <p:sp>
        <p:nvSpPr>
          <p:cNvPr id="132098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Amount of substance excreted = amount filtered </a:t>
            </a:r>
            <a:br>
              <a:rPr lang="en-US" dirty="0" smtClean="0"/>
            </a:br>
            <a:r>
              <a:rPr lang="en-US" dirty="0" smtClean="0"/>
              <a:t>+ amount secreted – amount reabsorbed</a:t>
            </a:r>
          </a:p>
          <a:p>
            <a:r>
              <a:rPr lang="en-US" dirty="0" smtClean="0"/>
              <a:t>Amount excreted depends on three factors:</a:t>
            </a:r>
          </a:p>
          <a:p>
            <a:pPr lvl="1"/>
            <a:r>
              <a:rPr lang="en-US" dirty="0" smtClean="0"/>
              <a:t>Filtered load</a:t>
            </a:r>
          </a:p>
          <a:p>
            <a:pPr lvl="1"/>
            <a:r>
              <a:rPr lang="en-US" dirty="0" smtClean="0"/>
              <a:t>Secretion rate</a:t>
            </a:r>
          </a:p>
          <a:p>
            <a:pPr lvl="1"/>
            <a:r>
              <a:rPr lang="en-US" dirty="0" smtClean="0"/>
              <a:t>Reabsorption rate</a:t>
            </a:r>
          </a:p>
          <a:p>
            <a:r>
              <a:rPr lang="en-US" dirty="0" smtClean="0"/>
              <a:t>If amount of solute excreted per minute is less than filtered load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→</a:t>
            </a:r>
            <a:r>
              <a:rPr lang="en-US" dirty="0" smtClean="0"/>
              <a:t> solute was reabsorbed</a:t>
            </a:r>
          </a:p>
          <a:p>
            <a:r>
              <a:rPr lang="en-US" dirty="0" smtClean="0"/>
              <a:t>If amount of solute excreted per minute is greater than filtered load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→</a:t>
            </a:r>
            <a:r>
              <a:rPr lang="en-US" dirty="0" smtClean="0"/>
              <a:t> solute was secreted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18.18  Schematic representation of the four basic renal processes.</a:t>
            </a:r>
          </a:p>
        </p:txBody>
      </p:sp>
      <p:pic>
        <p:nvPicPr>
          <p:cNvPr id="57" name="Picture 56" descr="figure_18_1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66700" y="632145"/>
            <a:ext cx="8601456" cy="542698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7629" y="608244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3782" y="2181073"/>
            <a:ext cx="118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Glomerulus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46924" y="1970746"/>
            <a:ext cx="107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Bowman</a:t>
            </a:r>
            <a:r>
              <a:rPr lang="fr-FR" sz="1400" b="1" dirty="0" smtClean="0"/>
              <a:t>'</a:t>
            </a:r>
            <a:r>
              <a:rPr lang="en-US" sz="1400" b="1" dirty="0" smtClean="0"/>
              <a:t>s</a:t>
            </a:r>
            <a:endParaRPr lang="en-US" sz="1400" b="1" dirty="0"/>
          </a:p>
          <a:p>
            <a:pPr algn="l"/>
            <a:r>
              <a:rPr lang="en-US" sz="1400" b="1" dirty="0"/>
              <a:t>capsule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3862" y="3029078"/>
            <a:ext cx="1479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err="1"/>
              <a:t>P</a:t>
            </a:r>
            <a:r>
              <a:rPr lang="en-US" sz="1400" b="1" baseline="-25000" dirty="0" err="1"/>
              <a:t>solute</a:t>
            </a:r>
            <a:r>
              <a:rPr lang="en-US" sz="1400" b="1" dirty="0"/>
              <a:t> =</a:t>
            </a:r>
          </a:p>
          <a:p>
            <a:pPr algn="l"/>
            <a:r>
              <a:rPr lang="en-US" sz="1400" b="1" dirty="0"/>
              <a:t>0.08 mmole/mL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02526" y="3202646"/>
            <a:ext cx="952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Filtration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31226" y="2927480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12 mmole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939699" y="3363514"/>
            <a:ext cx="121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150 mL 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02832" y="3363516"/>
            <a:ext cx="1219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150 mL 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89768" y="3367750"/>
            <a:ext cx="98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5 </a:t>
            </a:r>
            <a:r>
              <a:rPr lang="en-US" sz="1400" b="1" dirty="0"/>
              <a:t>mL 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94357" y="2923240"/>
            <a:ext cx="101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15 </a:t>
            </a:r>
            <a:r>
              <a:rPr lang="en-US" sz="1400" b="1" dirty="0"/>
              <a:t>mmole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81288" y="2927471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9 </a:t>
            </a:r>
            <a:r>
              <a:rPr lang="en-US" sz="1400" b="1" dirty="0"/>
              <a:t>mmole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35772" y="1881852"/>
            <a:ext cx="1185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145 </a:t>
            </a:r>
            <a:r>
              <a:rPr lang="en-US" sz="1400" b="1" dirty="0"/>
              <a:t>mL 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12889" y="161937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3 </a:t>
            </a:r>
            <a:r>
              <a:rPr lang="en-US" sz="1400" b="1" dirty="0"/>
              <a:t>mmole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618457" y="975905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err="1"/>
              <a:t>Peritubular</a:t>
            </a:r>
            <a:endParaRPr lang="en-US" sz="1400" b="1" dirty="0"/>
          </a:p>
          <a:p>
            <a:pPr algn="l"/>
            <a:r>
              <a:rPr lang="en-US" sz="1400" b="1" dirty="0"/>
              <a:t>capillary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39997" y="1665947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6 mmole </a:t>
            </a:r>
            <a:r>
              <a:rPr lang="en-US" sz="1400" b="1" dirty="0" smtClean="0"/>
              <a:t>solute</a:t>
            </a:r>
            <a:endParaRPr 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711597" y="2364448"/>
            <a:ext cx="1261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Renal tubule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76501" y="2389849"/>
            <a:ext cx="1341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Reabsorption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184301" y="2377150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Secretion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669266" y="3206883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Excretion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01166" y="2914782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9 mmole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05407" y="3359286"/>
            <a:ext cx="98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5 </a:t>
            </a:r>
            <a:r>
              <a:rPr lang="en-US" sz="1400" b="1" dirty="0"/>
              <a:t>mL 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9518" y="5582811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Afferent</a:t>
            </a:r>
          </a:p>
          <a:p>
            <a:pPr algn="l"/>
            <a:r>
              <a:rPr lang="en-US" sz="1400" b="1" dirty="0"/>
              <a:t>arteriole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091018" y="507481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00543" y="556376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Water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10193" y="5573286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150 mL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932393" y="5087511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12 mmole 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087968" y="4535061"/>
            <a:ext cx="89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Amount</a:t>
            </a:r>
          </a:p>
          <a:p>
            <a:pPr algn="l"/>
            <a:r>
              <a:rPr lang="en-US" sz="1400" b="1" dirty="0"/>
              <a:t>ﬁltered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300818" y="4535061"/>
            <a:ext cx="92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Amount</a:t>
            </a:r>
          </a:p>
          <a:p>
            <a:pPr algn="l"/>
            <a:r>
              <a:rPr lang="en-US" sz="1400" b="1" dirty="0"/>
              <a:t>secreted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402543" y="4538236"/>
            <a:ext cx="1162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Amount</a:t>
            </a:r>
          </a:p>
          <a:p>
            <a:pPr algn="l"/>
            <a:r>
              <a:rPr lang="en-US" sz="1400" b="1" dirty="0"/>
              <a:t>reabsorbed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707468" y="4535061"/>
            <a:ext cx="92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Amount</a:t>
            </a:r>
          </a:p>
          <a:p>
            <a:pPr algn="l"/>
            <a:r>
              <a:rPr lang="en-US" sz="1400" b="1" dirty="0"/>
              <a:t>excreted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720168" y="5077986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9 mmole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866218" y="5563761"/>
            <a:ext cx="6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5 mL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510493" y="5077986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6 </a:t>
            </a:r>
            <a:r>
              <a:rPr lang="en-US" sz="1400" b="1" dirty="0"/>
              <a:t>mmole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64468" y="5570111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145 </a:t>
            </a:r>
            <a:r>
              <a:rPr lang="en-US" sz="1400" b="1" dirty="0"/>
              <a:t>mL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03993" y="5093861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3 </a:t>
            </a:r>
            <a:r>
              <a:rPr lang="en-US" sz="1400" b="1" dirty="0"/>
              <a:t>mmole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456393" y="5563761"/>
            <a:ext cx="6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0 </a:t>
            </a:r>
            <a:r>
              <a:rPr lang="en-US" sz="1400" b="1" dirty="0"/>
              <a:t>mL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964268" y="465571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+</a:t>
            </a:r>
            <a:endParaRPr lang="en-US" sz="15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3957918" y="509386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+</a:t>
            </a:r>
            <a:endParaRPr lang="en-US" sz="15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957918" y="558281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+</a:t>
            </a:r>
            <a:endParaRPr lang="en-US" sz="15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5262843" y="555106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–</a:t>
            </a:r>
            <a:endParaRPr lang="en-US" sz="15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262843" y="5065286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–</a:t>
            </a:r>
            <a:endParaRPr lang="en-US" sz="15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5259668" y="4633486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–</a:t>
            </a:r>
            <a:endParaRPr lang="en-US" sz="1500" b="1" dirty="0"/>
          </a:p>
        </p:txBody>
      </p:sp>
      <p:sp>
        <p:nvSpPr>
          <p:cNvPr id="100" name="Freeform 99"/>
          <p:cNvSpPr/>
          <p:nvPr/>
        </p:nvSpPr>
        <p:spPr>
          <a:xfrm>
            <a:off x="571500" y="1073470"/>
            <a:ext cx="146050" cy="396875"/>
          </a:xfrm>
          <a:custGeom>
            <a:avLst/>
            <a:gdLst>
              <a:gd name="connsiteX0" fmla="*/ 0 w 146050"/>
              <a:gd name="connsiteY0" fmla="*/ 0 h 396875"/>
              <a:gd name="connsiteX1" fmla="*/ 146050 w 146050"/>
              <a:gd name="connsiteY1" fmla="*/ 396875 h 39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050" h="396875">
                <a:moveTo>
                  <a:pt x="0" y="0"/>
                </a:moveTo>
                <a:lnTo>
                  <a:pt x="146050" y="3968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" name="Freeform 100"/>
          <p:cNvSpPr/>
          <p:nvPr/>
        </p:nvSpPr>
        <p:spPr>
          <a:xfrm>
            <a:off x="682625" y="2445070"/>
            <a:ext cx="85725" cy="165100"/>
          </a:xfrm>
          <a:custGeom>
            <a:avLst/>
            <a:gdLst>
              <a:gd name="connsiteX0" fmla="*/ 0 w 85725"/>
              <a:gd name="connsiteY0" fmla="*/ 165100 h 165100"/>
              <a:gd name="connsiteX1" fmla="*/ 85725 w 85725"/>
              <a:gd name="connsiteY1" fmla="*/ 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725" h="165100">
                <a:moveTo>
                  <a:pt x="0" y="165100"/>
                </a:moveTo>
                <a:lnTo>
                  <a:pt x="8572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7188200" y="1473520"/>
            <a:ext cx="0" cy="311150"/>
          </a:xfrm>
          <a:custGeom>
            <a:avLst/>
            <a:gdLst>
              <a:gd name="connsiteX0" fmla="*/ 0 w 0"/>
              <a:gd name="connsiteY0" fmla="*/ 311150 h 311150"/>
              <a:gd name="connsiteX1" fmla="*/ 0 w 0"/>
              <a:gd name="connsiteY1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11150">
                <a:moveTo>
                  <a:pt x="0" y="311150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6416675" y="2543495"/>
            <a:ext cx="330200" cy="495300"/>
          </a:xfrm>
          <a:custGeom>
            <a:avLst/>
            <a:gdLst>
              <a:gd name="connsiteX0" fmla="*/ 0 w 330200"/>
              <a:gd name="connsiteY0" fmla="*/ 495300 h 495300"/>
              <a:gd name="connsiteX1" fmla="*/ 330200 w 330200"/>
              <a:gd name="connsiteY1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 h="495300">
                <a:moveTo>
                  <a:pt x="0" y="495300"/>
                </a:moveTo>
                <a:lnTo>
                  <a:pt x="3302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612775" y="5121595"/>
            <a:ext cx="53975" cy="469900"/>
          </a:xfrm>
          <a:custGeom>
            <a:avLst/>
            <a:gdLst>
              <a:gd name="connsiteX0" fmla="*/ 53975 w 53975"/>
              <a:gd name="connsiteY0" fmla="*/ 0 h 469900"/>
              <a:gd name="connsiteX1" fmla="*/ 0 w 53975"/>
              <a:gd name="connsiteY1" fmla="*/ 46990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975" h="469900">
                <a:moveTo>
                  <a:pt x="53975" y="0"/>
                </a:moveTo>
                <a:lnTo>
                  <a:pt x="0" y="4699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377268" y="558916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=</a:t>
            </a:r>
            <a:endParaRPr lang="en-US" sz="150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380443" y="509386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=</a:t>
            </a:r>
            <a:endParaRPr lang="en-US" sz="15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6380443" y="4662061"/>
            <a:ext cx="2970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 smtClean="0"/>
              <a:t>=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2544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Clearance</a:t>
            </a:r>
            <a:endParaRPr lang="en-US"/>
          </a:p>
        </p:txBody>
      </p:sp>
      <p:sp>
        <p:nvSpPr>
          <p:cNvPr id="136197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 of plasma from which a substance has been removed by kidneys per unit time (volume of plasma that contains the amount of a substance that has been excreted per unit time)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43000" y="3244823"/>
            <a:ext cx="6822313" cy="1354213"/>
            <a:chOff x="1143000" y="4038600"/>
            <a:chExt cx="6822313" cy="1354213"/>
          </a:xfrm>
        </p:grpSpPr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1143000" y="4038600"/>
              <a:ext cx="6822313" cy="1354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2800" b="1" dirty="0">
                  <a:solidFill>
                    <a:srgbClr val="000000"/>
                  </a:solidFill>
                </a:rPr>
                <a:t>		      </a:t>
              </a:r>
              <a:r>
                <a:rPr lang="en-US" sz="2700" dirty="0">
                  <a:solidFill>
                    <a:srgbClr val="000000"/>
                  </a:solidFill>
                </a:rPr>
                <a:t>excretion rate	          </a:t>
              </a:r>
              <a:r>
                <a:rPr lang="en-US" sz="2700" i="1" dirty="0" err="1" smtClean="0">
                  <a:solidFill>
                    <a:srgbClr val="000000"/>
                  </a:solidFill>
                </a:rPr>
                <a:t>U</a:t>
              </a:r>
              <a:r>
                <a:rPr lang="en-US" sz="2700" baseline="-25000" dirty="0" err="1" smtClean="0">
                  <a:solidFill>
                    <a:srgbClr val="000000"/>
                  </a:solidFill>
                </a:rPr>
                <a:t>x</a:t>
              </a:r>
              <a:r>
                <a:rPr lang="en-US" sz="2700" i="1" dirty="0" smtClean="0">
                  <a:solidFill>
                    <a:srgbClr val="000000"/>
                  </a:solidFill>
                </a:rPr>
                <a:t> × V</a:t>
              </a:r>
              <a:endParaRPr lang="en-US" sz="2700" i="1" dirty="0">
                <a:solidFill>
                  <a:srgbClr val="000000"/>
                </a:solidFill>
              </a:endParaRPr>
            </a:p>
            <a:p>
              <a:r>
                <a:rPr lang="en-US" sz="2700" dirty="0">
                  <a:solidFill>
                    <a:srgbClr val="000000"/>
                  </a:solidFill>
                </a:rPr>
                <a:t>Clearance =                                   =</a:t>
              </a:r>
            </a:p>
            <a:p>
              <a:r>
                <a:rPr lang="en-US" sz="2700" dirty="0">
                  <a:solidFill>
                    <a:srgbClr val="000000"/>
                  </a:solidFill>
                </a:rPr>
                <a:t>		plasma concentration	    </a:t>
              </a:r>
              <a:r>
                <a:rPr lang="en-US" sz="2700" i="1" dirty="0" err="1" smtClean="0">
                  <a:solidFill>
                    <a:srgbClr val="000000"/>
                  </a:solidFill>
                </a:rPr>
                <a:t>P</a:t>
              </a:r>
              <a:r>
                <a:rPr lang="en-US" sz="2700" baseline="-25000" dirty="0" err="1" smtClean="0">
                  <a:solidFill>
                    <a:srgbClr val="000000"/>
                  </a:solidFill>
                </a:rPr>
                <a:t>x</a:t>
              </a:r>
              <a:endParaRPr lang="en-US" sz="27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3276600" y="4752975"/>
              <a:ext cx="30480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6781800" y="4752975"/>
              <a:ext cx="990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2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Macroscopic Anatomy of the Kidneys</a:t>
            </a:r>
            <a:endParaRPr lang="en-US"/>
          </a:p>
        </p:txBody>
      </p:sp>
      <p:sp>
        <p:nvSpPr>
          <p:cNvPr id="17410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Paired, bean shaped</a:t>
            </a:r>
          </a:p>
          <a:p>
            <a:r>
              <a:rPr lang="en-US" smtClean="0"/>
              <a:t>Approximate size of fist; 115–170 grams</a:t>
            </a:r>
          </a:p>
          <a:p>
            <a:r>
              <a:rPr lang="en-US" smtClean="0"/>
              <a:t>Retroperitoneal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ext Box 4"/>
          <p:cNvSpPr txBox="1">
            <a:spLocks noChangeArrowheads="1"/>
          </p:cNvSpPr>
          <p:nvPr/>
        </p:nvSpPr>
        <p:spPr bwMode="auto">
          <a:xfrm>
            <a:off x="536575" y="4225127"/>
            <a:ext cx="817245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</a:rPr>
              <a:t>		      </a:t>
            </a:r>
            <a:r>
              <a:rPr lang="en-US" sz="2700" dirty="0">
                <a:solidFill>
                  <a:srgbClr val="000000"/>
                </a:solidFill>
              </a:rPr>
              <a:t>excretion rate		GFR </a:t>
            </a:r>
            <a:r>
              <a:rPr lang="en-US" sz="2800" dirty="0"/>
              <a:t>×</a:t>
            </a:r>
            <a:r>
              <a:rPr lang="en-US" sz="2700" dirty="0" smtClean="0">
                <a:solidFill>
                  <a:srgbClr val="000000"/>
                </a:solidFill>
              </a:rPr>
              <a:t> </a:t>
            </a:r>
            <a:r>
              <a:rPr lang="en-US" sz="2700" i="1" dirty="0">
                <a:solidFill>
                  <a:srgbClr val="000000"/>
                </a:solidFill>
              </a:rPr>
              <a:t>P</a:t>
            </a:r>
            <a:r>
              <a:rPr lang="en-US" sz="2700" baseline="-25000" dirty="0">
                <a:solidFill>
                  <a:srgbClr val="000000"/>
                </a:solidFill>
              </a:rPr>
              <a:t>i</a:t>
            </a:r>
          </a:p>
          <a:p>
            <a:r>
              <a:rPr lang="en-US" sz="2700" dirty="0" err="1">
                <a:solidFill>
                  <a:srgbClr val="000000"/>
                </a:solidFill>
              </a:rPr>
              <a:t>Clearance</a:t>
            </a:r>
            <a:r>
              <a:rPr lang="en-US" sz="2700" baseline="-25000" dirty="0" err="1">
                <a:solidFill>
                  <a:srgbClr val="000000"/>
                </a:solidFill>
              </a:rPr>
              <a:t>i</a:t>
            </a:r>
            <a:r>
              <a:rPr lang="en-US" sz="2700" dirty="0">
                <a:solidFill>
                  <a:srgbClr val="000000"/>
                </a:solidFill>
              </a:rPr>
              <a:t> =                                  =                 = GFR</a:t>
            </a:r>
          </a:p>
          <a:p>
            <a:r>
              <a:rPr lang="en-US" sz="2700" dirty="0">
                <a:solidFill>
                  <a:srgbClr val="000000"/>
                </a:solidFill>
              </a:rPr>
              <a:t>		plasma concentration	    </a:t>
            </a:r>
            <a:r>
              <a:rPr lang="en-US" sz="2700" i="1" dirty="0">
                <a:solidFill>
                  <a:srgbClr val="000000"/>
                </a:solidFill>
              </a:rPr>
              <a:t>P</a:t>
            </a:r>
            <a:r>
              <a:rPr lang="en-US" sz="2700" baseline="-25000" dirty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8242" name="Line 5"/>
          <p:cNvSpPr>
            <a:spLocks noChangeShapeType="1"/>
          </p:cNvSpPr>
          <p:nvPr/>
        </p:nvSpPr>
        <p:spPr bwMode="auto">
          <a:xfrm>
            <a:off x="2590800" y="4947439"/>
            <a:ext cx="31242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3" name="Line 6"/>
          <p:cNvSpPr>
            <a:spLocks noChangeShapeType="1"/>
          </p:cNvSpPr>
          <p:nvPr/>
        </p:nvSpPr>
        <p:spPr bwMode="auto">
          <a:xfrm>
            <a:off x="6096000" y="4947439"/>
            <a:ext cx="1371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Clearance</a:t>
            </a:r>
          </a:p>
        </p:txBody>
      </p:sp>
      <p:sp>
        <p:nvSpPr>
          <p:cNvPr id="138245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Clearance of inulin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Clearance of substance freely filtered and neither reabsorbed nor secreted = GFR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Amount of inulin excreted in urine = amount that was filtered = filtered load</a:t>
            </a:r>
          </a:p>
          <a:p>
            <a:pPr lvl="1" eaLnBrk="1" hangingPunct="1"/>
            <a:r>
              <a:rPr lang="en-US" dirty="0">
                <a:latin typeface="Arial" charset="0"/>
                <a:ea typeface="ＭＳ Ｐゴシック" charset="0"/>
              </a:rPr>
              <a:t>Excretion rate = filtered load = GFR </a:t>
            </a:r>
            <a:r>
              <a:rPr lang="en-US" dirty="0" smtClean="0">
                <a:latin typeface="Arial" charset="0"/>
                <a:ea typeface="ＭＳ Ｐゴシック" charset="0"/>
              </a:rPr>
              <a:t>× </a:t>
            </a:r>
            <a:r>
              <a:rPr lang="en-US" i="1" dirty="0">
                <a:latin typeface="Arial" charset="0"/>
                <a:ea typeface="ＭＳ Ｐゴシック" charset="0"/>
              </a:rPr>
              <a:t>P</a:t>
            </a:r>
            <a:r>
              <a:rPr lang="en-US" baseline="-25000" dirty="0">
                <a:latin typeface="Arial" charset="0"/>
                <a:ea typeface="ＭＳ Ｐゴシック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422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Clearance</a:t>
            </a:r>
          </a:p>
        </p:txBody>
      </p:sp>
      <p:sp>
        <p:nvSpPr>
          <p:cNvPr id="140294" name="Rectangle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Inulin clearance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667000" y="1828800"/>
            <a:ext cx="432435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tabLst>
                <a:tab pos="1196975" algn="l"/>
              </a:tabLst>
            </a:pPr>
            <a:r>
              <a:rPr lang="en-US" sz="2800" dirty="0">
                <a:solidFill>
                  <a:srgbClr val="000000"/>
                </a:solidFill>
              </a:rPr>
              <a:t>	 </a:t>
            </a:r>
            <a:r>
              <a:rPr lang="en-US" sz="2800" dirty="0" smtClean="0">
                <a:solidFill>
                  <a:srgbClr val="000000"/>
                </a:solidFill>
              </a:rPr>
              <a:t>(</a:t>
            </a:r>
            <a:r>
              <a:rPr lang="en-US" sz="2700" i="1" dirty="0" err="1">
                <a:solidFill>
                  <a:srgbClr val="000000"/>
                </a:solidFill>
              </a:rPr>
              <a:t>U</a:t>
            </a:r>
            <a:r>
              <a:rPr lang="en-US" sz="2700" baseline="-25000" dirty="0" err="1">
                <a:solidFill>
                  <a:srgbClr val="000000"/>
                </a:solidFill>
              </a:rPr>
              <a:t>inulin</a:t>
            </a:r>
            <a:r>
              <a:rPr lang="en-US" sz="2700" dirty="0">
                <a:solidFill>
                  <a:srgbClr val="000000"/>
                </a:solidFill>
              </a:rPr>
              <a:t>)(</a:t>
            </a:r>
            <a:r>
              <a:rPr lang="en-US" sz="2700" i="1" dirty="0">
                <a:solidFill>
                  <a:srgbClr val="000000"/>
                </a:solidFill>
              </a:rPr>
              <a:t>V</a:t>
            </a:r>
            <a:r>
              <a:rPr lang="en-US" sz="2700" dirty="0">
                <a:solidFill>
                  <a:srgbClr val="000000"/>
                </a:solidFill>
              </a:rPr>
              <a:t>)</a:t>
            </a:r>
          </a:p>
          <a:p>
            <a:r>
              <a:rPr lang="en-US" sz="2700" i="1" dirty="0" err="1">
                <a:solidFill>
                  <a:srgbClr val="000000"/>
                </a:solidFill>
              </a:rPr>
              <a:t>C</a:t>
            </a:r>
            <a:r>
              <a:rPr lang="en-US" sz="2700" baseline="-25000" dirty="0" err="1">
                <a:solidFill>
                  <a:srgbClr val="000000"/>
                </a:solidFill>
              </a:rPr>
              <a:t>inulin</a:t>
            </a:r>
            <a:r>
              <a:rPr lang="en-US" sz="2700" dirty="0">
                <a:solidFill>
                  <a:srgbClr val="000000"/>
                </a:solidFill>
              </a:rPr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=		  =</a:t>
            </a:r>
            <a:endParaRPr lang="en-US" sz="2700" dirty="0">
              <a:solidFill>
                <a:srgbClr val="000000"/>
              </a:solidFill>
            </a:endParaRPr>
          </a:p>
          <a:p>
            <a:pPr>
              <a:tabLst>
                <a:tab pos="1660525" algn="l"/>
              </a:tabLst>
            </a:pPr>
            <a:r>
              <a:rPr lang="en-US" sz="2700" i="1" dirty="0" smtClean="0">
                <a:solidFill>
                  <a:srgbClr val="000000"/>
                </a:solidFill>
              </a:rPr>
              <a:t>	</a:t>
            </a:r>
            <a:r>
              <a:rPr lang="en-US" sz="2700" i="1" dirty="0" err="1" smtClean="0">
                <a:solidFill>
                  <a:srgbClr val="000000"/>
                </a:solidFill>
              </a:rPr>
              <a:t>P</a:t>
            </a:r>
            <a:r>
              <a:rPr lang="en-US" sz="2700" baseline="-25000" dirty="0" err="1" smtClean="0">
                <a:solidFill>
                  <a:srgbClr val="000000"/>
                </a:solidFill>
              </a:rPr>
              <a:t>inulin</a:t>
            </a:r>
            <a:r>
              <a:rPr lang="en-US" sz="2700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4000500" y="2516088"/>
            <a:ext cx="15875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81000" y="3459163"/>
            <a:ext cx="8149889" cy="13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</a:rPr>
              <a:t>  	    </a:t>
            </a:r>
            <a:r>
              <a:rPr lang="en-US" sz="2800" dirty="0">
                <a:solidFill>
                  <a:srgbClr val="000000"/>
                </a:solidFill>
              </a:rPr>
              <a:t>(</a:t>
            </a:r>
            <a:r>
              <a:rPr lang="en-US" sz="2700" dirty="0">
                <a:solidFill>
                  <a:srgbClr val="000000"/>
                </a:solidFill>
              </a:rPr>
              <a:t>250 </a:t>
            </a:r>
            <a:r>
              <a:rPr lang="en-US" sz="2700" dirty="0" err="1">
                <a:solidFill>
                  <a:srgbClr val="000000"/>
                </a:solidFill>
              </a:rPr>
              <a:t>mmole</a:t>
            </a:r>
            <a:r>
              <a:rPr lang="en-US" sz="2700" dirty="0">
                <a:solidFill>
                  <a:srgbClr val="000000"/>
                </a:solidFill>
              </a:rPr>
              <a:t>/L) (2.0 mL/min) </a:t>
            </a:r>
          </a:p>
          <a:p>
            <a:r>
              <a:rPr lang="en-US" sz="2700" i="1" dirty="0" err="1">
                <a:solidFill>
                  <a:srgbClr val="000000"/>
                </a:solidFill>
              </a:rPr>
              <a:t>C</a:t>
            </a:r>
            <a:r>
              <a:rPr lang="en-US" sz="2700" baseline="-25000" dirty="0" err="1">
                <a:solidFill>
                  <a:srgbClr val="000000"/>
                </a:solidFill>
              </a:rPr>
              <a:t>inulin</a:t>
            </a:r>
            <a:r>
              <a:rPr lang="en-US" sz="2700" dirty="0">
                <a:solidFill>
                  <a:srgbClr val="000000"/>
                </a:solidFill>
              </a:rPr>
              <a:t> = 					   = 125 mL/min</a:t>
            </a:r>
          </a:p>
          <a:p>
            <a:pPr>
              <a:tabLst>
                <a:tab pos="2576513" algn="l"/>
              </a:tabLst>
            </a:pPr>
            <a:r>
              <a:rPr lang="en-US" sz="2700" dirty="0" smtClean="0">
                <a:solidFill>
                  <a:srgbClr val="000000"/>
                </a:solidFill>
              </a:rPr>
              <a:t>	(</a:t>
            </a:r>
            <a:r>
              <a:rPr lang="en-US" sz="2700" dirty="0">
                <a:solidFill>
                  <a:srgbClr val="000000"/>
                </a:solidFill>
              </a:rPr>
              <a:t>4 </a:t>
            </a:r>
            <a:r>
              <a:rPr lang="en-US" sz="2700" dirty="0" err="1">
                <a:solidFill>
                  <a:srgbClr val="000000"/>
                </a:solidFill>
              </a:rPr>
              <a:t>mmole</a:t>
            </a:r>
            <a:r>
              <a:rPr lang="en-US" sz="2700" dirty="0">
                <a:solidFill>
                  <a:srgbClr val="000000"/>
                </a:solidFill>
              </a:rPr>
              <a:t>/L)</a:t>
            </a:r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1649186" y="4146451"/>
            <a:ext cx="447402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0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Figure 18.19  Clearance of inulin.</a:t>
            </a:r>
          </a:p>
        </p:txBody>
      </p:sp>
      <p:pic>
        <p:nvPicPr>
          <p:cNvPr id="52" name="Picture 51" descr="figure_18_19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"/>
          <a:stretch/>
        </p:blipFill>
        <p:spPr>
          <a:xfrm>
            <a:off x="527416" y="476847"/>
            <a:ext cx="8343412" cy="608811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217600" y="2785501"/>
            <a:ext cx="788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Filtration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587338" y="2036201"/>
            <a:ext cx="1093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Reabsorption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31641" y="2027737"/>
            <a:ext cx="827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Secretion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82736" y="2785501"/>
            <a:ext cx="827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Excretion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99485" y="4096804"/>
            <a:ext cx="736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Amount</a:t>
            </a:r>
          </a:p>
          <a:p>
            <a:pPr algn="l"/>
            <a:r>
              <a:rPr lang="en-US" sz="1100" b="1" dirty="0"/>
              <a:t>ﬁltered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91170" y="4096804"/>
            <a:ext cx="777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Amount</a:t>
            </a:r>
          </a:p>
          <a:p>
            <a:pPr algn="l"/>
            <a:r>
              <a:rPr lang="en-US" sz="1100" b="1" dirty="0"/>
              <a:t>secreted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50565" y="4099979"/>
            <a:ext cx="9657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Amount</a:t>
            </a:r>
          </a:p>
          <a:p>
            <a:pPr algn="l"/>
            <a:r>
              <a:rPr lang="en-US" sz="1100" b="1" dirty="0"/>
              <a:t>reabsorbed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13160" y="4096804"/>
            <a:ext cx="7777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Amount</a:t>
            </a:r>
          </a:p>
          <a:p>
            <a:pPr algn="l"/>
            <a:r>
              <a:rPr lang="en-US" sz="1100" b="1" dirty="0"/>
              <a:t>excreted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52714" y="4636388"/>
            <a:ext cx="61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Solute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66472" y="5142270"/>
            <a:ext cx="584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Water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29555" y="5143329"/>
            <a:ext cx="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125 </a:t>
            </a:r>
            <a:r>
              <a:rPr lang="en-US" sz="1100" b="1" dirty="0"/>
              <a:t>mL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41649" y="5142271"/>
            <a:ext cx="51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2 </a:t>
            </a:r>
            <a:r>
              <a:rPr lang="en-US" sz="1100" b="1" dirty="0"/>
              <a:t>mL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790696" y="5144387"/>
            <a:ext cx="668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123 </a:t>
            </a:r>
            <a:r>
              <a:rPr lang="en-US" sz="1100" b="1" dirty="0"/>
              <a:t>mL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29188" y="5142270"/>
            <a:ext cx="51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0 </a:t>
            </a:r>
            <a:r>
              <a:rPr lang="en-US" sz="1100" b="1" dirty="0"/>
              <a:t>mL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24817" y="4179301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+</a:t>
            </a:r>
            <a:endParaRPr lang="en-US" sz="13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226933" y="4634383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+</a:t>
            </a:r>
            <a:endParaRPr lang="en-US" sz="13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218467" y="5127566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+</a:t>
            </a:r>
            <a:endParaRPr lang="en-US" sz="13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468363" y="5112748"/>
            <a:ext cx="2773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–</a:t>
            </a:r>
            <a:endParaRPr lang="en-US" sz="13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468363" y="4614274"/>
            <a:ext cx="2773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–</a:t>
            </a:r>
            <a:endParaRPr lang="en-US" sz="13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5469421" y="4165542"/>
            <a:ext cx="2773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–</a:t>
            </a:r>
            <a:endParaRPr lang="en-US" sz="13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502361" y="5133916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505536" y="4625917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509769" y="4177185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633595" y="5967881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270463" y="5967884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3568663" y="5967883"/>
            <a:ext cx="282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=</a:t>
            </a:r>
            <a:endParaRPr lang="en-US" sz="13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323288" y="4562470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0.5 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605982" y="4566702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0 </a:t>
            </a:r>
            <a:r>
              <a:rPr lang="en-US" sz="1100" b="1" dirty="0"/>
              <a:t>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48981" y="4566700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0 </a:t>
            </a:r>
            <a:r>
              <a:rPr lang="en-US" sz="1100" b="1" dirty="0"/>
              <a:t>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853892" y="4570934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0.5 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205262" y="5980633"/>
            <a:ext cx="4824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GFR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668563" y="5815533"/>
            <a:ext cx="84315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Volume</a:t>
            </a:r>
          </a:p>
          <a:p>
            <a:pPr algn="ctr"/>
            <a:r>
              <a:rPr lang="en-US" sz="1100" b="1" dirty="0"/>
              <a:t>of plasma</a:t>
            </a:r>
          </a:p>
          <a:p>
            <a:pPr algn="ctr"/>
            <a:r>
              <a:rPr lang="en-US" sz="1100" b="1" dirty="0"/>
              <a:t>ﬁltered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858257" y="5743572"/>
            <a:ext cx="1415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Volume of plasma</a:t>
            </a:r>
          </a:p>
          <a:p>
            <a:pPr algn="l"/>
            <a:r>
              <a:rPr lang="en-US" sz="1100" b="1" dirty="0"/>
              <a:t>that contained the</a:t>
            </a:r>
          </a:p>
          <a:p>
            <a:pPr algn="l"/>
            <a:r>
              <a:rPr lang="en-US" sz="1100" b="1" dirty="0"/>
              <a:t>amount of inulin</a:t>
            </a:r>
          </a:p>
          <a:p>
            <a:pPr algn="l"/>
            <a:r>
              <a:rPr lang="en-US" sz="1100" b="1" dirty="0"/>
              <a:t>excreted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567089" y="5819769"/>
            <a:ext cx="8590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Clearance</a:t>
            </a:r>
          </a:p>
          <a:p>
            <a:pPr algn="ctr"/>
            <a:r>
              <a:rPr lang="en-US" sz="1100" b="1" dirty="0"/>
              <a:t>of</a:t>
            </a:r>
          </a:p>
          <a:p>
            <a:pPr algn="ctr"/>
            <a:r>
              <a:rPr lang="en-US" sz="1100" b="1" dirty="0"/>
              <a:t>inulin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97401" y="1297514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0 </a:t>
            </a:r>
            <a:r>
              <a:rPr lang="en-US" sz="1100" b="1" dirty="0"/>
              <a:t>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320691" y="2510492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0.5 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2599" y="2944412"/>
            <a:ext cx="971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125 </a:t>
            </a:r>
            <a:r>
              <a:rPr lang="en-US" sz="1100" b="1" dirty="0"/>
              <a:t>mL 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704542" y="2513534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0.5 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472642" y="2507184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0.5 mmole</a:t>
            </a:r>
          </a:p>
          <a:p>
            <a:pPr algn="l"/>
            <a:r>
              <a:rPr lang="en-US" sz="1100" b="1" dirty="0"/>
              <a:t>inulin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463699" y="2950762"/>
            <a:ext cx="971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125 </a:t>
            </a:r>
            <a:r>
              <a:rPr lang="en-US" sz="1100" b="1" dirty="0"/>
              <a:t>mL 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032399" y="2944412"/>
            <a:ext cx="81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2 </a:t>
            </a:r>
            <a:r>
              <a:rPr lang="en-US" sz="1100" b="1" dirty="0"/>
              <a:t>mL 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022292" y="2488134"/>
            <a:ext cx="8771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0.5 mmole</a:t>
            </a:r>
          </a:p>
          <a:p>
            <a:pPr algn="ctr"/>
            <a:r>
              <a:rPr lang="en-US" sz="1100" b="1" dirty="0"/>
              <a:t>inulin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701949" y="2950762"/>
            <a:ext cx="8144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2 </a:t>
            </a:r>
            <a:r>
              <a:rPr lang="en-US" sz="1100" b="1" dirty="0"/>
              <a:t>mL 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0199" y="2785662"/>
            <a:ext cx="1397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i="1" dirty="0" err="1"/>
              <a:t>P</a:t>
            </a:r>
            <a:r>
              <a:rPr lang="en-US" sz="1100" b="1" baseline="-25000" dirty="0" err="1"/>
              <a:t>inulin</a:t>
            </a:r>
            <a:r>
              <a:rPr lang="en-US" sz="1100" b="1" dirty="0"/>
              <a:t> = 4 mmole/L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592143" y="1379578"/>
            <a:ext cx="971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123 </a:t>
            </a:r>
            <a:r>
              <a:rPr lang="en-US" sz="1100" b="1" dirty="0"/>
              <a:t>mL H</a:t>
            </a:r>
            <a:r>
              <a:rPr lang="en-US" sz="1100" b="1" baseline="-25000" dirty="0"/>
              <a:t>2</a:t>
            </a:r>
            <a:r>
              <a:rPr lang="en-US" sz="1100" b="1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7615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Clearance</a:t>
            </a:r>
            <a:endParaRPr lang="en-US"/>
          </a:p>
        </p:txBody>
      </p:sp>
      <p:sp>
        <p:nvSpPr>
          <p:cNvPr id="1443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</a:t>
            </a:r>
            <a:r>
              <a:rPr lang="en-US" dirty="0" err="1" smtClean="0"/>
              <a:t>creatinine</a:t>
            </a:r>
            <a:r>
              <a:rPr lang="en-US" dirty="0" smtClean="0"/>
              <a:t> to estimate GFR</a:t>
            </a:r>
          </a:p>
          <a:p>
            <a:pPr lvl="1"/>
            <a:r>
              <a:rPr lang="en-US" dirty="0" err="1" smtClean="0"/>
              <a:t>Creatinine</a:t>
            </a:r>
            <a:r>
              <a:rPr lang="en-US" dirty="0" smtClean="0"/>
              <a:t>: by-product of muscle metabolism</a:t>
            </a:r>
          </a:p>
          <a:p>
            <a:pPr lvl="1"/>
            <a:r>
              <a:rPr lang="en-US" dirty="0" smtClean="0"/>
              <a:t>Produced in body</a:t>
            </a:r>
          </a:p>
          <a:p>
            <a:pPr lvl="1"/>
            <a:r>
              <a:rPr lang="en-US" dirty="0" smtClean="0"/>
              <a:t>Freely filtered</a:t>
            </a:r>
          </a:p>
          <a:p>
            <a:pPr lvl="1"/>
            <a:r>
              <a:rPr lang="en-US" dirty="0" smtClean="0"/>
              <a:t>Not reabsorbed</a:t>
            </a:r>
          </a:p>
          <a:p>
            <a:pPr lvl="1"/>
            <a:r>
              <a:rPr lang="en-US" dirty="0" smtClean="0"/>
              <a:t>Small amount secreted</a:t>
            </a:r>
          </a:p>
          <a:p>
            <a:pPr lvl="1"/>
            <a:r>
              <a:rPr lang="en-US" dirty="0" smtClean="0"/>
              <a:t>Clearance: "estimate" of GFR</a:t>
            </a:r>
          </a:p>
          <a:p>
            <a:pPr lvl="2"/>
            <a:r>
              <a:rPr lang="en-US" dirty="0" smtClean="0"/>
              <a:t>Clearance is a little greater than GFR: 140 mL/min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ext Box 4"/>
          <p:cNvSpPr txBox="1">
            <a:spLocks noChangeArrowheads="1"/>
          </p:cNvSpPr>
          <p:nvPr/>
        </p:nvSpPr>
        <p:spPr bwMode="auto">
          <a:xfrm>
            <a:off x="381000" y="2698325"/>
            <a:ext cx="8139113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</a:rPr>
              <a:t>		   </a:t>
            </a:r>
            <a:r>
              <a:rPr lang="en-US" sz="2700" i="1" dirty="0" err="1">
                <a:solidFill>
                  <a:srgbClr val="000000"/>
                </a:solidFill>
              </a:rPr>
              <a:t>U</a:t>
            </a:r>
            <a:r>
              <a:rPr lang="en-US" sz="2700" baseline="-25000" dirty="0" err="1">
                <a:solidFill>
                  <a:srgbClr val="000000"/>
                </a:solidFill>
              </a:rPr>
              <a:t>g</a:t>
            </a:r>
            <a:r>
              <a:rPr lang="en-US" sz="2700" dirty="0">
                <a:solidFill>
                  <a:srgbClr val="000000"/>
                </a:solidFill>
              </a:rPr>
              <a:t> x </a:t>
            </a:r>
            <a:r>
              <a:rPr lang="en-US" sz="2700" i="1" dirty="0">
                <a:solidFill>
                  <a:srgbClr val="000000"/>
                </a:solidFill>
              </a:rPr>
              <a:t>V</a:t>
            </a:r>
            <a:r>
              <a:rPr lang="en-US" sz="2700" dirty="0">
                <a:solidFill>
                  <a:srgbClr val="000000"/>
                </a:solidFill>
              </a:rPr>
              <a:t>	(0 </a:t>
            </a:r>
            <a:r>
              <a:rPr lang="en-US" sz="2700" dirty="0" err="1">
                <a:solidFill>
                  <a:srgbClr val="000000"/>
                </a:solidFill>
              </a:rPr>
              <a:t>mmole</a:t>
            </a:r>
            <a:r>
              <a:rPr lang="en-US" sz="2700" dirty="0">
                <a:solidFill>
                  <a:srgbClr val="000000"/>
                </a:solidFill>
              </a:rPr>
              <a:t>/L) × </a:t>
            </a:r>
            <a:r>
              <a:rPr lang="en-US" sz="2700" i="1" dirty="0">
                <a:solidFill>
                  <a:srgbClr val="000000"/>
                </a:solidFill>
              </a:rPr>
              <a:t>V</a:t>
            </a:r>
          </a:p>
          <a:p>
            <a:r>
              <a:rPr lang="en-US" sz="2700" dirty="0" err="1">
                <a:solidFill>
                  <a:srgbClr val="000000"/>
                </a:solidFill>
              </a:rPr>
              <a:t>Clearance</a:t>
            </a:r>
            <a:r>
              <a:rPr lang="en-US" sz="2700" baseline="-25000" dirty="0" err="1">
                <a:solidFill>
                  <a:srgbClr val="000000"/>
                </a:solidFill>
              </a:rPr>
              <a:t>g</a:t>
            </a:r>
            <a:r>
              <a:rPr lang="en-US" sz="2700" dirty="0">
                <a:solidFill>
                  <a:srgbClr val="000000"/>
                </a:solidFill>
              </a:rPr>
              <a:t> =  	      = 			        = 0 mL/min</a:t>
            </a:r>
          </a:p>
          <a:p>
            <a:r>
              <a:rPr lang="en-US" sz="2700" dirty="0">
                <a:solidFill>
                  <a:srgbClr val="000000"/>
                </a:solidFill>
              </a:rPr>
              <a:t>		       </a:t>
            </a:r>
            <a:r>
              <a:rPr lang="en-US" sz="2700" i="1" dirty="0" err="1">
                <a:solidFill>
                  <a:srgbClr val="000000"/>
                </a:solidFill>
              </a:rPr>
              <a:t>P</a:t>
            </a:r>
            <a:r>
              <a:rPr lang="en-US" sz="2700" baseline="-25000" dirty="0" err="1">
                <a:solidFill>
                  <a:srgbClr val="000000"/>
                </a:solidFill>
              </a:rPr>
              <a:t>g</a:t>
            </a:r>
            <a:r>
              <a:rPr lang="en-US" sz="2700" baseline="-25000" dirty="0">
                <a:solidFill>
                  <a:srgbClr val="000000"/>
                </a:solidFill>
              </a:rPr>
              <a:t>		</a:t>
            </a:r>
            <a:r>
              <a:rPr lang="en-US" sz="2700" i="1" dirty="0" err="1">
                <a:solidFill>
                  <a:srgbClr val="000000"/>
                </a:solidFill>
              </a:rPr>
              <a:t>P</a:t>
            </a:r>
            <a:r>
              <a:rPr lang="en-US" sz="2700" baseline="-25000" dirty="0" err="1">
                <a:solidFill>
                  <a:srgbClr val="000000"/>
                </a:solidFill>
              </a:rPr>
              <a:t>g</a:t>
            </a:r>
            <a:endParaRPr lang="en-US" sz="2700" baseline="-25000" dirty="0">
              <a:solidFill>
                <a:srgbClr val="000000"/>
              </a:solidFill>
            </a:endParaRPr>
          </a:p>
        </p:txBody>
      </p:sp>
      <p:sp>
        <p:nvSpPr>
          <p:cNvPr id="146434" name="Line 5"/>
          <p:cNvSpPr>
            <a:spLocks noChangeShapeType="1"/>
          </p:cNvSpPr>
          <p:nvPr/>
        </p:nvSpPr>
        <p:spPr bwMode="auto">
          <a:xfrm>
            <a:off x="2590800" y="3384125"/>
            <a:ext cx="10668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35" name="Line 6"/>
          <p:cNvSpPr>
            <a:spLocks noChangeShapeType="1"/>
          </p:cNvSpPr>
          <p:nvPr/>
        </p:nvSpPr>
        <p:spPr bwMode="auto">
          <a:xfrm>
            <a:off x="4038600" y="3384125"/>
            <a:ext cx="2514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Clearance</a:t>
            </a:r>
          </a:p>
        </p:txBody>
      </p:sp>
      <p:sp>
        <p:nvSpPr>
          <p:cNvPr id="146437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Clearance of glucose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Clearance of substance completely reabsorbed = 0</a:t>
            </a:r>
          </a:p>
        </p:txBody>
      </p:sp>
    </p:spTree>
    <p:extLst>
      <p:ext uri="{BB962C8B-B14F-4D97-AF65-F5344CB8AC3E}">
        <p14:creationId xmlns:p14="http://schemas.microsoft.com/office/powerpoint/2010/main" val="21809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0a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"/>
          <a:stretch/>
        </p:blipFill>
        <p:spPr>
          <a:xfrm>
            <a:off x="266700" y="381000"/>
            <a:ext cx="8601456" cy="5885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063" y="1097628"/>
            <a:ext cx="116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 glucose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2671" y="1101862"/>
            <a:ext cx="1339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 glucose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5373" y="1313532"/>
            <a:ext cx="104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123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907" y="1903018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5589" y="1903027"/>
            <a:ext cx="1176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Reabsorption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9318" y="2658687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Excretion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8623" y="2373995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9207" y="2765579"/>
            <a:ext cx="871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2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900" y="2377166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2834" y="237610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4716" y="237397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4716" y="2761327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7650" y="2758165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4952" y="2757110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92341" y="2669252"/>
            <a:ext cx="84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391" y="2551777"/>
            <a:ext cx="82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 err="1"/>
              <a:t>P</a:t>
            </a:r>
            <a:r>
              <a:rPr lang="en-US" sz="1150" b="1" baseline="-25000" dirty="0" err="1"/>
              <a:t>glucose</a:t>
            </a:r>
            <a:r>
              <a:rPr lang="en-US" sz="1150" b="1" dirty="0"/>
              <a:t> 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566" y="2774027"/>
            <a:ext cx="814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 mg/mL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6143" y="3785373"/>
            <a:ext cx="77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86878" y="378219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secreted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25648" y="3791723"/>
            <a:ext cx="103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reabsorbed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42218" y="378854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excreted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347" y="4359882"/>
            <a:ext cx="65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3930" y="4929264"/>
            <a:ext cx="619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0050" y="388692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32166" y="4376927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30050" y="494313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21221" y="49219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21221" y="43599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03229" y="386681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53644" y="493996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56819" y="4374811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54702" y="388162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134028" y="579297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32746" y="578980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82493" y="428384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43118" y="4287023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6618" y="427749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65493" y="4280673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8368" y="482042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8993" y="481407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123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28693" y="4826773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63918" y="4817248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41643" y="5779273"/>
            <a:ext cx="860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mL/min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68393" y="5610998"/>
            <a:ext cx="150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Volume of plasma</a:t>
            </a:r>
          </a:p>
          <a:p>
            <a:pPr algn="l"/>
            <a:r>
              <a:rPr lang="en-US" sz="1150" b="1" dirty="0"/>
              <a:t>that contained </a:t>
            </a:r>
          </a:p>
          <a:p>
            <a:pPr algn="l"/>
            <a:r>
              <a:rPr lang="en-US" sz="1150" b="1" dirty="0"/>
              <a:t>0 mg glucose/min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03368" y="5610998"/>
            <a:ext cx="92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" b="1" dirty="0"/>
              <a:t>Clearance</a:t>
            </a:r>
          </a:p>
          <a:p>
            <a:pPr algn="ctr"/>
            <a:r>
              <a:rPr lang="en-US" sz="1150" b="1" dirty="0"/>
              <a:t>of</a:t>
            </a:r>
          </a:p>
          <a:p>
            <a:pPr algn="ctr"/>
            <a:r>
              <a:rPr lang="en-US" sz="1150" b="1" dirty="0"/>
              <a:t>glucose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2445" y="6034447"/>
            <a:ext cx="1732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/>
              <a:t>Clearance of glucose</a:t>
            </a:r>
          </a:p>
        </p:txBody>
      </p:sp>
      <p:sp>
        <p:nvSpPr>
          <p:cNvPr id="5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18.20a  Examples of clearance.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1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8_20a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"/>
          <a:stretch/>
        </p:blipFill>
        <p:spPr>
          <a:xfrm>
            <a:off x="266700" y="381000"/>
            <a:ext cx="8601456" cy="59002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14716" y="237397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4716" y="2761327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92341" y="2669252"/>
            <a:ext cx="84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391" y="2551777"/>
            <a:ext cx="82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 err="1"/>
              <a:t>P</a:t>
            </a:r>
            <a:r>
              <a:rPr lang="en-US" sz="1150" b="1" baseline="-25000" dirty="0" err="1"/>
              <a:t>glucose</a:t>
            </a:r>
            <a:r>
              <a:rPr lang="en-US" sz="1150" b="1" dirty="0"/>
              <a:t> 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566" y="2774027"/>
            <a:ext cx="814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 mg/mL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6143" y="3785373"/>
            <a:ext cx="77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347" y="4359882"/>
            <a:ext cx="65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3930" y="4929264"/>
            <a:ext cx="619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0050" y="388692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32166" y="4376927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30050" y="494313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82493" y="428384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8368" y="482042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18.20a  Examples of clearance.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445" y="6034447"/>
            <a:ext cx="1732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/>
              <a:t>Clearance of glucose</a:t>
            </a:r>
          </a:p>
        </p:txBody>
      </p:sp>
    </p:spTree>
    <p:extLst>
      <p:ext uri="{BB962C8B-B14F-4D97-AF65-F5344CB8AC3E}">
        <p14:creationId xmlns:p14="http://schemas.microsoft.com/office/powerpoint/2010/main" val="29589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20a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"/>
          <a:stretch/>
        </p:blipFill>
        <p:spPr>
          <a:xfrm>
            <a:off x="266700" y="381000"/>
            <a:ext cx="8601456" cy="58916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063" y="1097628"/>
            <a:ext cx="116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 glucose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907" y="1903018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Secretion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2834" y="237610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4716" y="237397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4716" y="2761327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7650" y="2758165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92341" y="2669252"/>
            <a:ext cx="84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391" y="2551777"/>
            <a:ext cx="82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 err="1"/>
              <a:t>P</a:t>
            </a:r>
            <a:r>
              <a:rPr lang="en-US" sz="1150" b="1" baseline="-25000" dirty="0" err="1"/>
              <a:t>glucose</a:t>
            </a:r>
            <a:r>
              <a:rPr lang="en-US" sz="1150" b="1" dirty="0"/>
              <a:t> 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566" y="2774027"/>
            <a:ext cx="814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 mg/mL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6143" y="3785373"/>
            <a:ext cx="77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86878" y="378219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secreted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347" y="4359882"/>
            <a:ext cx="65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3930" y="4929264"/>
            <a:ext cx="619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0050" y="388692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32166" y="4376927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30050" y="494313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21221" y="49219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21221" y="43599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03229" y="386681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82493" y="428384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6618" y="427749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8368" y="482042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28693" y="4826773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3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18.20a  Examples of clearance.</a:t>
            </a: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2445" y="6034447"/>
            <a:ext cx="1732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/>
              <a:t>Clearance of glucose</a:t>
            </a:r>
          </a:p>
        </p:txBody>
      </p:sp>
    </p:spTree>
    <p:extLst>
      <p:ext uri="{BB962C8B-B14F-4D97-AF65-F5344CB8AC3E}">
        <p14:creationId xmlns:p14="http://schemas.microsoft.com/office/powerpoint/2010/main" val="235118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20a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6"/>
          <a:stretch/>
        </p:blipFill>
        <p:spPr>
          <a:xfrm>
            <a:off x="266700" y="381000"/>
            <a:ext cx="8601456" cy="5900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063" y="1097628"/>
            <a:ext cx="116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 glucose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2671" y="1101862"/>
            <a:ext cx="1339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 glucose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5373" y="1313532"/>
            <a:ext cx="104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123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907" y="1903018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5589" y="1903027"/>
            <a:ext cx="1176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900" y="2377166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2834" y="237610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4716" y="237397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4716" y="2761327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7650" y="2758165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4952" y="2757110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92341" y="2669252"/>
            <a:ext cx="84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391" y="2551777"/>
            <a:ext cx="82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 err="1"/>
              <a:t>P</a:t>
            </a:r>
            <a:r>
              <a:rPr lang="en-US" sz="1150" b="1" baseline="-25000" dirty="0" err="1"/>
              <a:t>glucose</a:t>
            </a:r>
            <a:r>
              <a:rPr lang="en-US" sz="1150" b="1" dirty="0"/>
              <a:t> 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566" y="2774027"/>
            <a:ext cx="814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 mg/mL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6143" y="3785373"/>
            <a:ext cx="77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86878" y="378219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secreted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25648" y="3791723"/>
            <a:ext cx="103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reabsorbed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347" y="4359882"/>
            <a:ext cx="65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3930" y="4929264"/>
            <a:ext cx="619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0050" y="388692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32166" y="4376927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30050" y="494313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21221" y="49219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21221" y="43599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03229" y="386681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53644" y="493996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56819" y="4374811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54702" y="388162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82493" y="428384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43118" y="4287023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6618" y="427749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8368" y="482042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8993" y="481407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123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28693" y="4826773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18.20a  Examples of clearance.</a:t>
            </a: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2445" y="6034447"/>
            <a:ext cx="1732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/>
              <a:t>Clearance of glucose</a:t>
            </a:r>
          </a:p>
        </p:txBody>
      </p:sp>
    </p:spTree>
    <p:extLst>
      <p:ext uri="{BB962C8B-B14F-4D97-AF65-F5344CB8AC3E}">
        <p14:creationId xmlns:p14="http://schemas.microsoft.com/office/powerpoint/2010/main" val="17413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0a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"/>
          <a:stretch/>
        </p:blipFill>
        <p:spPr>
          <a:xfrm>
            <a:off x="266700" y="381000"/>
            <a:ext cx="8601456" cy="58858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063" y="1097628"/>
            <a:ext cx="1168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 glucose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2671" y="1101862"/>
            <a:ext cx="1339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 glucose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85373" y="1313532"/>
            <a:ext cx="104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123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15907" y="1903018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Secretion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5589" y="1903027"/>
            <a:ext cx="1176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Reabsorption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9318" y="2658687"/>
            <a:ext cx="885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Excretion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8623" y="2373995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9207" y="2765579"/>
            <a:ext cx="871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2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900" y="2377166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2834" y="237610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4716" y="2373977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125 </a:t>
            </a:r>
            <a:r>
              <a:rPr lang="en-US" sz="1150" b="1" dirty="0"/>
              <a:t>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14716" y="2761327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37650" y="2758165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94952" y="2757110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92341" y="2669252"/>
            <a:ext cx="842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4391" y="2551777"/>
            <a:ext cx="821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 err="1"/>
              <a:t>P</a:t>
            </a:r>
            <a:r>
              <a:rPr lang="en-US" sz="1150" b="1" baseline="-25000" dirty="0" err="1"/>
              <a:t>glucose</a:t>
            </a:r>
            <a:r>
              <a:rPr lang="en-US" sz="1150" b="1" dirty="0"/>
              <a:t> 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566" y="2774027"/>
            <a:ext cx="814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 mg/mL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6143" y="3785373"/>
            <a:ext cx="77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86878" y="378219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secreted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25648" y="3791723"/>
            <a:ext cx="1035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reabsorbed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42218" y="3788548"/>
            <a:ext cx="83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excreted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3347" y="4359882"/>
            <a:ext cx="654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93930" y="4929264"/>
            <a:ext cx="619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0050" y="388692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32166" y="4376927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030050" y="494313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21221" y="492196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21221" y="43599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303229" y="386681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453644" y="4939960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56819" y="4374811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54702" y="388162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134028" y="5792975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332746" y="578980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182493" y="428384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43118" y="4287023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6618" y="4277498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65493" y="4280673"/>
            <a:ext cx="76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mg</a:t>
            </a:r>
          </a:p>
          <a:p>
            <a:pPr algn="l"/>
            <a:r>
              <a:rPr lang="en-US" sz="1150" b="1" dirty="0"/>
              <a:t>glucose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8368" y="482042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58993" y="4814073"/>
            <a:ext cx="712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123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28693" y="4826773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963918" y="4817248"/>
            <a:ext cx="54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41643" y="5779273"/>
            <a:ext cx="860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 mL/min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68393" y="5610998"/>
            <a:ext cx="150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Volume of plasma</a:t>
            </a:r>
          </a:p>
          <a:p>
            <a:pPr algn="l"/>
            <a:r>
              <a:rPr lang="en-US" sz="1150" b="1" dirty="0"/>
              <a:t>that contained </a:t>
            </a:r>
          </a:p>
          <a:p>
            <a:pPr algn="l"/>
            <a:r>
              <a:rPr lang="en-US" sz="1150" b="1" dirty="0"/>
              <a:t>0 mg glucose/min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03368" y="5610998"/>
            <a:ext cx="92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" b="1" dirty="0"/>
              <a:t>Clearance</a:t>
            </a:r>
          </a:p>
          <a:p>
            <a:pPr algn="ctr"/>
            <a:r>
              <a:rPr lang="en-US" sz="1150" b="1" dirty="0"/>
              <a:t>of</a:t>
            </a:r>
          </a:p>
          <a:p>
            <a:pPr algn="ctr"/>
            <a:r>
              <a:rPr lang="en-US" sz="1150" b="1" dirty="0"/>
              <a:t>glucose</a:t>
            </a:r>
          </a:p>
        </p:txBody>
      </p:sp>
      <p:sp>
        <p:nvSpPr>
          <p:cNvPr id="5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18.20a  Examples of clearance.</a:t>
            </a: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2445" y="6034447"/>
            <a:ext cx="1732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" b="1" dirty="0"/>
              <a:t>Clearance of glucose</a:t>
            </a:r>
          </a:p>
        </p:txBody>
      </p:sp>
    </p:spTree>
    <p:extLst>
      <p:ext uri="{BB962C8B-B14F-4D97-AF65-F5344CB8AC3E}">
        <p14:creationId xmlns:p14="http://schemas.microsoft.com/office/powerpoint/2010/main" val="22301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18.2  Anatomy of a kidney.</a:t>
            </a:r>
          </a:p>
        </p:txBody>
      </p:sp>
      <p:pic>
        <p:nvPicPr>
          <p:cNvPr id="49" name="Picture 48" descr="figure_18_0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6"/>
          <a:stretch/>
        </p:blipFill>
        <p:spPr>
          <a:xfrm>
            <a:off x="534568" y="420422"/>
            <a:ext cx="7823911" cy="613224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98614" y="873317"/>
            <a:ext cx="902811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cortex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4381" y="1389782"/>
            <a:ext cx="993244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medulla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8615" y="2143315"/>
            <a:ext cx="920335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papilla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8613" y="2786783"/>
            <a:ext cx="522772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</a:t>
            </a:r>
          </a:p>
          <a:p>
            <a:pPr algn="l"/>
            <a:r>
              <a:rPr lang="en-US" sz="930" b="1" dirty="0"/>
              <a:t>pelvis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83679" y="1605683"/>
            <a:ext cx="1006521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pyramid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94778" y="2041717"/>
            <a:ext cx="87716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artery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96379" y="3201652"/>
            <a:ext cx="781214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vein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98612" y="3324420"/>
            <a:ext cx="83432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Minor calyx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4379" y="4018686"/>
            <a:ext cx="83432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 smtClean="0"/>
              <a:t>Major </a:t>
            </a:r>
            <a:r>
              <a:rPr lang="en-US" sz="930" b="1" dirty="0"/>
              <a:t>calyx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26114" y="3946719"/>
            <a:ext cx="83432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Minor calyx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76864" y="4537269"/>
            <a:ext cx="535991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Ureter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70714" y="3807019"/>
            <a:ext cx="993244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medulla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121664" y="3807019"/>
            <a:ext cx="902811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Renal cortex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97914" y="5121469"/>
            <a:ext cx="674938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Nephron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4043" y="4232468"/>
            <a:ext cx="1253957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 smtClean="0"/>
              <a:t>Bowman</a:t>
            </a:r>
            <a:r>
              <a:rPr lang="fr-FR" sz="930" b="1" dirty="0" smtClean="0"/>
              <a:t>'</a:t>
            </a:r>
            <a:r>
              <a:rPr lang="en-US" sz="930" b="1" dirty="0" smtClean="0"/>
              <a:t>s </a:t>
            </a:r>
            <a:r>
              <a:rPr lang="en-US" sz="930" b="1" dirty="0"/>
              <a:t>capsule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32510" y="4592303"/>
            <a:ext cx="986722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Blood vessels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32508" y="5557502"/>
            <a:ext cx="1046004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30" b="1" dirty="0"/>
              <a:t>Collecting duct</a:t>
            </a:r>
          </a:p>
        </p:txBody>
      </p:sp>
      <p:sp>
        <p:nvSpPr>
          <p:cNvPr id="67" name="Freeform 66"/>
          <p:cNvSpPr/>
          <p:nvPr/>
        </p:nvSpPr>
        <p:spPr>
          <a:xfrm>
            <a:off x="1333500" y="1008623"/>
            <a:ext cx="1343025" cy="3175"/>
          </a:xfrm>
          <a:custGeom>
            <a:avLst/>
            <a:gdLst>
              <a:gd name="connsiteX0" fmla="*/ 0 w 1343025"/>
              <a:gd name="connsiteY0" fmla="*/ 0 h 3175"/>
              <a:gd name="connsiteX1" fmla="*/ 1343025 w 13430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3025" h="3175">
                <a:moveTo>
                  <a:pt x="0" y="0"/>
                </a:moveTo>
                <a:lnTo>
                  <a:pt x="1343025" y="3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2673350" y="910198"/>
            <a:ext cx="85725" cy="200025"/>
          </a:xfrm>
          <a:custGeom>
            <a:avLst/>
            <a:gdLst>
              <a:gd name="connsiteX0" fmla="*/ 85725 w 85725"/>
              <a:gd name="connsiteY0" fmla="*/ 200025 h 200025"/>
              <a:gd name="connsiteX1" fmla="*/ 0 w 85725"/>
              <a:gd name="connsiteY1" fmla="*/ 200025 h 200025"/>
              <a:gd name="connsiteX2" fmla="*/ 0 w 85725"/>
              <a:gd name="connsiteY2" fmla="*/ 0 h 200025"/>
              <a:gd name="connsiteX3" fmla="*/ 85725 w 85725"/>
              <a:gd name="connsiteY3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200025">
                <a:moveTo>
                  <a:pt x="85725" y="200025"/>
                </a:moveTo>
                <a:lnTo>
                  <a:pt x="0" y="200025"/>
                </a:lnTo>
                <a:lnTo>
                  <a:pt x="0" y="0"/>
                </a:lnTo>
                <a:lnTo>
                  <a:pt x="857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409700" y="1526148"/>
            <a:ext cx="920750" cy="3175"/>
          </a:xfrm>
          <a:custGeom>
            <a:avLst/>
            <a:gdLst>
              <a:gd name="connsiteX0" fmla="*/ 0 w 920750"/>
              <a:gd name="connsiteY0" fmla="*/ 0 h 3175"/>
              <a:gd name="connsiteX1" fmla="*/ 920750 w 9207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0750" h="3175">
                <a:moveTo>
                  <a:pt x="0" y="0"/>
                </a:moveTo>
                <a:lnTo>
                  <a:pt x="920750" y="3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2327275" y="1224523"/>
            <a:ext cx="85725" cy="615950"/>
          </a:xfrm>
          <a:custGeom>
            <a:avLst/>
            <a:gdLst>
              <a:gd name="connsiteX0" fmla="*/ 85725 w 85725"/>
              <a:gd name="connsiteY0" fmla="*/ 3175 h 615950"/>
              <a:gd name="connsiteX1" fmla="*/ 0 w 85725"/>
              <a:gd name="connsiteY1" fmla="*/ 0 h 615950"/>
              <a:gd name="connsiteX2" fmla="*/ 0 w 85725"/>
              <a:gd name="connsiteY2" fmla="*/ 615950 h 615950"/>
              <a:gd name="connsiteX3" fmla="*/ 85725 w 85725"/>
              <a:gd name="connsiteY3" fmla="*/ 612775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25" h="615950">
                <a:moveTo>
                  <a:pt x="85725" y="3175"/>
                </a:moveTo>
                <a:lnTo>
                  <a:pt x="0" y="0"/>
                </a:lnTo>
                <a:lnTo>
                  <a:pt x="0" y="615950"/>
                </a:lnTo>
                <a:lnTo>
                  <a:pt x="85725" y="6127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311525" y="1735698"/>
            <a:ext cx="539750" cy="6350"/>
          </a:xfrm>
          <a:custGeom>
            <a:avLst/>
            <a:gdLst>
              <a:gd name="connsiteX0" fmla="*/ 0 w 539750"/>
              <a:gd name="connsiteY0" fmla="*/ 0 h 6350"/>
              <a:gd name="connsiteX1" fmla="*/ 539750 w 539750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9750" h="6350">
                <a:moveTo>
                  <a:pt x="0" y="0"/>
                </a:moveTo>
                <a:lnTo>
                  <a:pt x="539750" y="63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1330325" y="2284973"/>
            <a:ext cx="1079500" cy="0"/>
          </a:xfrm>
          <a:custGeom>
            <a:avLst/>
            <a:gdLst>
              <a:gd name="connsiteX0" fmla="*/ 0 w 1079500"/>
              <a:gd name="connsiteY0" fmla="*/ 0 h 0"/>
              <a:gd name="connsiteX1" fmla="*/ 1079500 w 10795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4060825" y="2237348"/>
            <a:ext cx="66675" cy="349250"/>
          </a:xfrm>
          <a:custGeom>
            <a:avLst/>
            <a:gdLst>
              <a:gd name="connsiteX0" fmla="*/ 0 w 66675"/>
              <a:gd name="connsiteY0" fmla="*/ 349250 h 349250"/>
              <a:gd name="connsiteX1" fmla="*/ 66675 w 66675"/>
              <a:gd name="connsiteY1" fmla="*/ 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75" h="349250">
                <a:moveTo>
                  <a:pt x="0" y="349250"/>
                </a:moveTo>
                <a:lnTo>
                  <a:pt x="6667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4086225" y="2967598"/>
            <a:ext cx="95250" cy="257175"/>
          </a:xfrm>
          <a:custGeom>
            <a:avLst/>
            <a:gdLst>
              <a:gd name="connsiteX0" fmla="*/ 0 w 95250"/>
              <a:gd name="connsiteY0" fmla="*/ 0 h 257175"/>
              <a:gd name="connsiteX1" fmla="*/ 95250 w 95250"/>
              <a:gd name="connsiteY1" fmla="*/ 25717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257175">
                <a:moveTo>
                  <a:pt x="0" y="0"/>
                </a:moveTo>
                <a:lnTo>
                  <a:pt x="95250" y="2571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977900" y="2929498"/>
            <a:ext cx="2016125" cy="3175"/>
          </a:xfrm>
          <a:custGeom>
            <a:avLst/>
            <a:gdLst>
              <a:gd name="connsiteX0" fmla="*/ 0 w 2016125"/>
              <a:gd name="connsiteY0" fmla="*/ 0 h 3175"/>
              <a:gd name="connsiteX1" fmla="*/ 2016125 w 20161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6125" h="3175">
                <a:moveTo>
                  <a:pt x="0" y="0"/>
                </a:moveTo>
                <a:lnTo>
                  <a:pt x="2016125" y="3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1266825" y="3205723"/>
            <a:ext cx="1089025" cy="257175"/>
          </a:xfrm>
          <a:custGeom>
            <a:avLst/>
            <a:gdLst>
              <a:gd name="connsiteX0" fmla="*/ 0 w 1089025"/>
              <a:gd name="connsiteY0" fmla="*/ 257175 h 257175"/>
              <a:gd name="connsiteX1" fmla="*/ 1089025 w 1089025"/>
              <a:gd name="connsiteY1" fmla="*/ 0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9025" h="257175">
                <a:moveTo>
                  <a:pt x="0" y="257175"/>
                </a:moveTo>
                <a:lnTo>
                  <a:pt x="10890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1266825" y="3018398"/>
            <a:ext cx="1371600" cy="1143000"/>
          </a:xfrm>
          <a:custGeom>
            <a:avLst/>
            <a:gdLst>
              <a:gd name="connsiteX0" fmla="*/ 0 w 1371600"/>
              <a:gd name="connsiteY0" fmla="*/ 1143000 h 1143000"/>
              <a:gd name="connsiteX1" fmla="*/ 1371600 w 1371600"/>
              <a:gd name="connsiteY1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1143000">
                <a:moveTo>
                  <a:pt x="0" y="1143000"/>
                </a:moveTo>
                <a:lnTo>
                  <a:pt x="13716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4705350" y="1722998"/>
            <a:ext cx="254000" cy="0"/>
          </a:xfrm>
          <a:custGeom>
            <a:avLst/>
            <a:gdLst>
              <a:gd name="connsiteX0" fmla="*/ 0 w 254000"/>
              <a:gd name="connsiteY0" fmla="*/ 0 h 0"/>
              <a:gd name="connsiteX1" fmla="*/ 254000 w 254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4000">
                <a:moveTo>
                  <a:pt x="0" y="0"/>
                </a:moveTo>
                <a:lnTo>
                  <a:pt x="2540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4956175" y="1316598"/>
            <a:ext cx="88900" cy="1568450"/>
          </a:xfrm>
          <a:custGeom>
            <a:avLst/>
            <a:gdLst>
              <a:gd name="connsiteX0" fmla="*/ 88900 w 88900"/>
              <a:gd name="connsiteY0" fmla="*/ 3175 h 1568450"/>
              <a:gd name="connsiteX1" fmla="*/ 0 w 88900"/>
              <a:gd name="connsiteY1" fmla="*/ 0 h 1568450"/>
              <a:gd name="connsiteX2" fmla="*/ 3175 w 88900"/>
              <a:gd name="connsiteY2" fmla="*/ 1565275 h 1568450"/>
              <a:gd name="connsiteX3" fmla="*/ 85725 w 88900"/>
              <a:gd name="connsiteY3" fmla="*/ 156845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00" h="1568450">
                <a:moveTo>
                  <a:pt x="88900" y="3175"/>
                </a:moveTo>
                <a:lnTo>
                  <a:pt x="0" y="0"/>
                </a:lnTo>
                <a:cubicBezTo>
                  <a:pt x="1058" y="521758"/>
                  <a:pt x="2117" y="1043517"/>
                  <a:pt x="3175" y="1565275"/>
                </a:cubicBezTo>
                <a:lnTo>
                  <a:pt x="85725" y="15684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5041900" y="3647048"/>
            <a:ext cx="0" cy="368300"/>
          </a:xfrm>
          <a:custGeom>
            <a:avLst/>
            <a:gdLst>
              <a:gd name="connsiteX0" fmla="*/ 0 w 0"/>
              <a:gd name="connsiteY0" fmla="*/ 368300 h 368300"/>
              <a:gd name="connsiteX1" fmla="*/ 0 w 0"/>
              <a:gd name="connsiteY1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68300">
                <a:moveTo>
                  <a:pt x="0" y="368300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5629275" y="3697848"/>
            <a:ext cx="1422400" cy="88900"/>
          </a:xfrm>
          <a:custGeom>
            <a:avLst/>
            <a:gdLst>
              <a:gd name="connsiteX0" fmla="*/ 0 w 1422400"/>
              <a:gd name="connsiteY0" fmla="*/ 0 h 88900"/>
              <a:gd name="connsiteX1" fmla="*/ 3175 w 1422400"/>
              <a:gd name="connsiteY1" fmla="*/ 88900 h 88900"/>
              <a:gd name="connsiteX2" fmla="*/ 1422400 w 1422400"/>
              <a:gd name="connsiteY2" fmla="*/ 85725 h 88900"/>
              <a:gd name="connsiteX3" fmla="*/ 1419225 w 1422400"/>
              <a:gd name="connsiteY3" fmla="*/ 0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400" h="88900">
                <a:moveTo>
                  <a:pt x="0" y="0"/>
                </a:moveTo>
                <a:lnTo>
                  <a:pt x="3175" y="88900"/>
                </a:lnTo>
                <a:lnTo>
                  <a:pt x="1422400" y="85725"/>
                </a:lnTo>
                <a:lnTo>
                  <a:pt x="141922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362700" y="3780398"/>
            <a:ext cx="3175" cy="95250"/>
          </a:xfrm>
          <a:custGeom>
            <a:avLst/>
            <a:gdLst>
              <a:gd name="connsiteX0" fmla="*/ 3175 w 3175"/>
              <a:gd name="connsiteY0" fmla="*/ 95250 h 95250"/>
              <a:gd name="connsiteX1" fmla="*/ 0 w 3175"/>
              <a:gd name="connsiteY1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95250">
                <a:moveTo>
                  <a:pt x="3175" y="95250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6216650" y="4367773"/>
            <a:ext cx="739775" cy="98425"/>
          </a:xfrm>
          <a:custGeom>
            <a:avLst/>
            <a:gdLst>
              <a:gd name="connsiteX0" fmla="*/ 0 w 739775"/>
              <a:gd name="connsiteY0" fmla="*/ 0 h 98425"/>
              <a:gd name="connsiteX1" fmla="*/ 739775 w 739775"/>
              <a:gd name="connsiteY1" fmla="*/ 98425 h 9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9775" h="98425">
                <a:moveTo>
                  <a:pt x="0" y="0"/>
                </a:moveTo>
                <a:lnTo>
                  <a:pt x="739775" y="9842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5962650" y="4564623"/>
            <a:ext cx="1057275" cy="165100"/>
          </a:xfrm>
          <a:custGeom>
            <a:avLst/>
            <a:gdLst>
              <a:gd name="connsiteX0" fmla="*/ 895350 w 1057275"/>
              <a:gd name="connsiteY0" fmla="*/ 0 h 165100"/>
              <a:gd name="connsiteX1" fmla="*/ 0 w 1057275"/>
              <a:gd name="connsiteY1" fmla="*/ 161925 h 165100"/>
              <a:gd name="connsiteX2" fmla="*/ 1057275 w 1057275"/>
              <a:gd name="connsiteY2" fmla="*/ 165100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65100">
                <a:moveTo>
                  <a:pt x="895350" y="0"/>
                </a:moveTo>
                <a:lnTo>
                  <a:pt x="0" y="161925"/>
                </a:lnTo>
                <a:lnTo>
                  <a:pt x="1057275" y="16510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083425" y="3694673"/>
            <a:ext cx="1022350" cy="92075"/>
          </a:xfrm>
          <a:custGeom>
            <a:avLst/>
            <a:gdLst>
              <a:gd name="connsiteX0" fmla="*/ 0 w 1022350"/>
              <a:gd name="connsiteY0" fmla="*/ 0 h 92075"/>
              <a:gd name="connsiteX1" fmla="*/ 0 w 1022350"/>
              <a:gd name="connsiteY1" fmla="*/ 88900 h 92075"/>
              <a:gd name="connsiteX2" fmla="*/ 1022350 w 1022350"/>
              <a:gd name="connsiteY2" fmla="*/ 92075 h 92075"/>
              <a:gd name="connsiteX3" fmla="*/ 1022350 w 1022350"/>
              <a:gd name="connsiteY3" fmla="*/ 0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" h="92075">
                <a:moveTo>
                  <a:pt x="0" y="0"/>
                </a:moveTo>
                <a:lnTo>
                  <a:pt x="0" y="88900"/>
                </a:lnTo>
                <a:lnTo>
                  <a:pt x="1022350" y="92075"/>
                </a:lnTo>
                <a:lnTo>
                  <a:pt x="102235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7569200" y="3783573"/>
            <a:ext cx="0" cy="85725"/>
          </a:xfrm>
          <a:custGeom>
            <a:avLst/>
            <a:gdLst>
              <a:gd name="connsiteX0" fmla="*/ 0 w 0"/>
              <a:gd name="connsiteY0" fmla="*/ 85725 h 85725"/>
              <a:gd name="connsiteX1" fmla="*/ 0 w 0"/>
              <a:gd name="connsiteY1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5725">
                <a:moveTo>
                  <a:pt x="0" y="85725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3952875" y="4659873"/>
            <a:ext cx="381000" cy="0"/>
          </a:xfrm>
          <a:custGeom>
            <a:avLst/>
            <a:gdLst>
              <a:gd name="connsiteX0" fmla="*/ 0 w 381000"/>
              <a:gd name="connsiteY0" fmla="*/ 0 h 0"/>
              <a:gd name="connsiteX1" fmla="*/ 381000 w 381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6022975" y="5694923"/>
            <a:ext cx="409575" cy="0"/>
          </a:xfrm>
          <a:custGeom>
            <a:avLst/>
            <a:gdLst>
              <a:gd name="connsiteX0" fmla="*/ 0 w 409575"/>
              <a:gd name="connsiteY0" fmla="*/ 0 h 0"/>
              <a:gd name="connsiteX1" fmla="*/ 409575 w 4095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575">
                <a:moveTo>
                  <a:pt x="0" y="0"/>
                </a:moveTo>
                <a:lnTo>
                  <a:pt x="40957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7477125" y="4332848"/>
            <a:ext cx="95250" cy="1885950"/>
          </a:xfrm>
          <a:custGeom>
            <a:avLst/>
            <a:gdLst>
              <a:gd name="connsiteX0" fmla="*/ 0 w 95250"/>
              <a:gd name="connsiteY0" fmla="*/ 0 h 1885950"/>
              <a:gd name="connsiteX1" fmla="*/ 95250 w 95250"/>
              <a:gd name="connsiteY1" fmla="*/ 0 h 1885950"/>
              <a:gd name="connsiteX2" fmla="*/ 95250 w 95250"/>
              <a:gd name="connsiteY2" fmla="*/ 1885950 h 1885950"/>
              <a:gd name="connsiteX3" fmla="*/ 12700 w 95250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1885950">
                <a:moveTo>
                  <a:pt x="0" y="0"/>
                </a:moveTo>
                <a:lnTo>
                  <a:pt x="95250" y="0"/>
                </a:lnTo>
                <a:lnTo>
                  <a:pt x="95250" y="1885950"/>
                </a:lnTo>
                <a:lnTo>
                  <a:pt x="12700" y="18859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569200" y="5256773"/>
            <a:ext cx="88900" cy="3175"/>
          </a:xfrm>
          <a:custGeom>
            <a:avLst/>
            <a:gdLst>
              <a:gd name="connsiteX0" fmla="*/ 88900 w 88900"/>
              <a:gd name="connsiteY0" fmla="*/ 3175 h 3175"/>
              <a:gd name="connsiteX1" fmla="*/ 0 w 88900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 h="3175">
                <a:moveTo>
                  <a:pt x="88900" y="3175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Clearance</a:t>
            </a:r>
            <a:endParaRPr lang="en-US"/>
          </a:p>
        </p:txBody>
      </p:sp>
      <p:sp>
        <p:nvSpPr>
          <p:cNvPr id="15872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Clearance of PAH</a:t>
            </a:r>
          </a:p>
          <a:p>
            <a:pPr lvl="1"/>
            <a:r>
              <a:rPr lang="en-US" dirty="0" smtClean="0"/>
              <a:t>Clearance of substance freely filtered, fully secreted, and not reabsorbed = renal plasma flow rate</a:t>
            </a:r>
          </a:p>
          <a:p>
            <a:pPr lvl="1"/>
            <a:r>
              <a:rPr lang="en-US" dirty="0" smtClean="0"/>
              <a:t>Amount excreted = amount contained in volume of plasma that entered the kidneys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69" name="Group 7"/>
          <p:cNvGrpSpPr>
            <a:grpSpLocks/>
          </p:cNvGrpSpPr>
          <p:nvPr/>
        </p:nvGrpSpPr>
        <p:grpSpPr bwMode="auto">
          <a:xfrm>
            <a:off x="195263" y="3272340"/>
            <a:ext cx="8767762" cy="1173163"/>
            <a:chOff x="195263" y="3429000"/>
            <a:chExt cx="8768266" cy="1173817"/>
          </a:xfrm>
        </p:grpSpPr>
        <p:sp>
          <p:nvSpPr>
            <p:cNvPr id="160772" name="Text Box 4"/>
            <p:cNvSpPr txBox="1">
              <a:spLocks noChangeArrowheads="1"/>
            </p:cNvSpPr>
            <p:nvPr/>
          </p:nvSpPr>
          <p:spPr bwMode="auto">
            <a:xfrm>
              <a:off x="195263" y="3429000"/>
              <a:ext cx="8768266" cy="117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b="1">
                  <a:solidFill>
                    <a:srgbClr val="000000"/>
                  </a:solidFill>
                </a:rPr>
                <a:t>		         </a:t>
              </a:r>
              <a:r>
                <a:rPr lang="en-US" sz="2300">
                  <a:solidFill>
                    <a:srgbClr val="000000"/>
                  </a:solidFill>
                </a:rPr>
                <a:t>clearance PAH     625 mL/min</a:t>
              </a:r>
            </a:p>
            <a:p>
              <a:r>
                <a:rPr lang="en-US" sz="2300">
                  <a:solidFill>
                    <a:srgbClr val="000000"/>
                  </a:solidFill>
                </a:rPr>
                <a:t>Renal blood flow = 			 = 		   = 1136 mL/min</a:t>
              </a:r>
            </a:p>
            <a:p>
              <a:r>
                <a:rPr lang="en-US" sz="2300">
                  <a:solidFill>
                    <a:srgbClr val="000000"/>
                  </a:solidFill>
                </a:rPr>
                <a:t>		         1 </a:t>
              </a:r>
              <a:r>
                <a:rPr lang="en-US"/>
                <a:t>– </a:t>
              </a:r>
              <a:r>
                <a:rPr lang="en-US" sz="2300">
                  <a:solidFill>
                    <a:srgbClr val="000000"/>
                  </a:solidFill>
                </a:rPr>
                <a:t>hematocrit            0.55</a:t>
              </a:r>
            </a:p>
          </p:txBody>
        </p:sp>
        <p:sp>
          <p:nvSpPr>
            <p:cNvPr id="160773" name="Line 5"/>
            <p:cNvSpPr>
              <a:spLocks noChangeShapeType="1"/>
            </p:cNvSpPr>
            <p:nvPr/>
          </p:nvSpPr>
          <p:spPr bwMode="auto">
            <a:xfrm>
              <a:off x="2743200" y="4038600"/>
              <a:ext cx="21336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774" name="Line 6"/>
            <p:cNvSpPr>
              <a:spLocks noChangeShapeType="1"/>
            </p:cNvSpPr>
            <p:nvPr/>
          </p:nvSpPr>
          <p:spPr bwMode="auto">
            <a:xfrm>
              <a:off x="5181600" y="4038600"/>
              <a:ext cx="16764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7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Clearance</a:t>
            </a:r>
            <a:endParaRPr lang="en-US"/>
          </a:p>
        </p:txBody>
      </p:sp>
      <p:sp>
        <p:nvSpPr>
          <p:cNvPr id="16077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Renal blood flow</a:t>
            </a:r>
          </a:p>
          <a:p>
            <a:pPr lvl="1"/>
            <a:r>
              <a:rPr lang="en-US" smtClean="0"/>
              <a:t>PAH clearance = measure of renal plasma flow</a:t>
            </a:r>
          </a:p>
          <a:p>
            <a:pPr lvl="1"/>
            <a:r>
              <a:rPr lang="en-US" smtClean="0"/>
              <a:t>Converts plasma flow to blood flow</a:t>
            </a:r>
          </a:p>
          <a:p>
            <a:pPr lvl="2"/>
            <a:r>
              <a:rPr lang="en-US" smtClean="0"/>
              <a:t>Blood is 55% plasma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0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2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18.20b  Examples of clearance.</a:t>
            </a:r>
          </a:p>
        </p:txBody>
      </p:sp>
      <p:pic>
        <p:nvPicPr>
          <p:cNvPr id="55" name="Picture 54" descr="figure_18_20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/>
        </p:blipFill>
        <p:spPr>
          <a:xfrm>
            <a:off x="266700" y="499140"/>
            <a:ext cx="8601456" cy="591336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153320" y="3923859"/>
            <a:ext cx="75448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ﬁltered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59826" y="3919624"/>
            <a:ext cx="8041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secreted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73198" y="3927034"/>
            <a:ext cx="100068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reabsorbed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57496" y="3925975"/>
            <a:ext cx="80417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Amount</a:t>
            </a:r>
          </a:p>
          <a:p>
            <a:pPr algn="l"/>
            <a:r>
              <a:rPr lang="en-US" sz="1150" b="1" dirty="0"/>
              <a:t>excreted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70057" y="4500490"/>
            <a:ext cx="63530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Solute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70058" y="5110089"/>
            <a:ext cx="60175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Water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05114" y="4024346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281468" y="4005300"/>
            <a:ext cx="2744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378968" y="4026466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189373" y="1995329"/>
            <a:ext cx="8567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Secretion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81060" y="1992153"/>
            <a:ext cx="113512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Reabsorption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63264" y="2790144"/>
            <a:ext cx="8567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Excretion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971097" y="2790139"/>
            <a:ext cx="815473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Filtration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14652" y="4508011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284669" y="4493204"/>
            <a:ext cx="2744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6360998" y="4502732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4005129" y="5085862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+</a:t>
            </a:r>
            <a:endParaRPr lang="en-US" sz="115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291020" y="5066824"/>
            <a:ext cx="2744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–</a:t>
            </a:r>
            <a:endParaRPr lang="en-US" sz="115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387466" y="5084815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703254" y="2676071"/>
            <a:ext cx="623334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i="1" dirty="0"/>
              <a:t>P</a:t>
            </a:r>
            <a:r>
              <a:rPr lang="en-US" sz="1150" b="1" baseline="-25000" dirty="0"/>
              <a:t>PAH</a:t>
            </a:r>
            <a:r>
              <a:rPr lang="en-US" sz="1150" b="1" dirty="0"/>
              <a:t> =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72497" y="2904439"/>
            <a:ext cx="104252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4 mmole/mL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193491" y="2494861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0.5 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399997" y="2489573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2.5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40367" y="2494867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2.5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96221" y="2494875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2.5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17386" y="2881167"/>
            <a:ext cx="843076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2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772790" y="4442208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2.5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313245" y="4444335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2.0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68430" y="4431643"/>
            <a:ext cx="7829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064399" y="4439042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0.5 mmole</a:t>
            </a:r>
          </a:p>
          <a:p>
            <a:pPr algn="l"/>
            <a:r>
              <a:rPr lang="en-US" sz="1150" b="1" dirty="0" smtClean="0"/>
              <a:t>PAH</a:t>
            </a:r>
            <a:endParaRPr lang="en-US" sz="115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3171295" y="5035939"/>
            <a:ext cx="6902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06920" y="5024307"/>
            <a:ext cx="5262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0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605482" y="5029603"/>
            <a:ext cx="6902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123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969671" y="5028544"/>
            <a:ext cx="5262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91280" y="5736632"/>
            <a:ext cx="88998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" b="1" dirty="0"/>
              <a:t>Clearance</a:t>
            </a:r>
          </a:p>
          <a:p>
            <a:pPr algn="ctr"/>
            <a:r>
              <a:rPr lang="en-US" sz="1150" b="1" dirty="0"/>
              <a:t>of</a:t>
            </a:r>
          </a:p>
          <a:p>
            <a:pPr algn="ctr"/>
            <a:r>
              <a:rPr lang="en-US" sz="1150" b="1" dirty="0"/>
              <a:t>PAH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16476" y="5734512"/>
            <a:ext cx="144859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Volume of plasma</a:t>
            </a:r>
          </a:p>
          <a:p>
            <a:pPr algn="l"/>
            <a:r>
              <a:rPr lang="en-US" sz="1150" b="1" dirty="0"/>
              <a:t>that contained </a:t>
            </a:r>
          </a:p>
          <a:p>
            <a:pPr algn="l"/>
            <a:r>
              <a:rPr lang="en-US" sz="1150" b="1" dirty="0"/>
              <a:t>2.5 mmole PAH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09228" y="5712293"/>
            <a:ext cx="206983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" b="1" dirty="0"/>
              <a:t>2.5 mmole PAH/</a:t>
            </a:r>
            <a:r>
              <a:rPr lang="en-US" sz="1150" b="1" dirty="0" smtClean="0"/>
              <a:t>min</a:t>
            </a:r>
          </a:p>
          <a:p>
            <a:pPr algn="ctr"/>
            <a:endParaRPr lang="en-US" sz="1150" b="1" dirty="0"/>
          </a:p>
          <a:p>
            <a:pPr algn="ctr"/>
            <a:r>
              <a:rPr lang="en-US" sz="1150" b="1" dirty="0"/>
              <a:t>4 mmole PAH/1000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402519" y="5905901"/>
            <a:ext cx="100889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625 mL/min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112421" y="5924072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493048" y="5917719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2905547" y="5921949"/>
            <a:ext cx="27079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=</a:t>
            </a:r>
            <a:endParaRPr lang="en-US" sz="115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509482" y="6156905"/>
            <a:ext cx="1411283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Clearance of PAH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195859" y="2877035"/>
            <a:ext cx="6902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399189" y="2880213"/>
            <a:ext cx="69024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125 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652257" y="2866459"/>
            <a:ext cx="52620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 smtClean="0"/>
              <a:t>2 </a:t>
            </a:r>
            <a:r>
              <a:rPr lang="en-US" sz="1150" b="1" dirty="0"/>
              <a:t>mL</a:t>
            </a:r>
          </a:p>
          <a:p>
            <a:pPr algn="l"/>
            <a:r>
              <a:rPr lang="en-US" sz="1150" b="1" dirty="0"/>
              <a:t>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349422" y="1292711"/>
            <a:ext cx="90598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2.0 mmole</a:t>
            </a:r>
          </a:p>
          <a:p>
            <a:pPr algn="l"/>
            <a:r>
              <a:rPr lang="en-US" sz="1150" b="1" dirty="0"/>
              <a:t>PAH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352725" y="1357269"/>
            <a:ext cx="1007115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0" b="1" dirty="0"/>
              <a:t>123 mL H</a:t>
            </a:r>
            <a:r>
              <a:rPr lang="en-US" sz="1150" b="1" baseline="-25000" dirty="0"/>
              <a:t>2</a:t>
            </a:r>
            <a:r>
              <a:rPr lang="en-US" sz="1150" b="1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2313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Clearance</a:t>
            </a:r>
            <a:endParaRPr lang="en-US"/>
          </a:p>
        </p:txBody>
      </p:sp>
      <p:sp>
        <p:nvSpPr>
          <p:cNvPr id="1648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Determining the fate of solutes in renal tubules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x</a:t>
            </a:r>
            <a:r>
              <a:rPr lang="en-US" dirty="0" smtClean="0"/>
              <a:t> &gt; GFR, then substance was secreted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C</a:t>
            </a:r>
            <a:r>
              <a:rPr lang="en-US" baseline="-25000" dirty="0" err="1" smtClean="0"/>
              <a:t>x</a:t>
            </a:r>
            <a:r>
              <a:rPr lang="en-US" dirty="0" smtClean="0"/>
              <a:t> &lt; GFR, then substance was reabsorbed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6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_18_03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9"/>
          <a:stretch/>
        </p:blipFill>
        <p:spPr>
          <a:xfrm>
            <a:off x="415077" y="302299"/>
            <a:ext cx="8313847" cy="62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Micturition</a:t>
            </a:r>
            <a:endParaRPr lang="en-US"/>
          </a:p>
        </p:txBody>
      </p:sp>
      <p:sp>
        <p:nvSpPr>
          <p:cNvPr id="16896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Micturition = urination</a:t>
            </a:r>
          </a:p>
          <a:p>
            <a:r>
              <a:rPr lang="en-US" smtClean="0"/>
              <a:t>Urine formed in renal tubules</a:t>
            </a:r>
          </a:p>
          <a:p>
            <a:r>
              <a:rPr lang="en-US" smtClean="0"/>
              <a:t>Fluid drains into renal pelvis and into ureter</a:t>
            </a:r>
          </a:p>
          <a:p>
            <a:r>
              <a:rPr lang="en-US" smtClean="0"/>
              <a:t>Ureters lead to bladder</a:t>
            </a:r>
          </a:p>
          <a:p>
            <a:r>
              <a:rPr lang="en-US" smtClean="0"/>
              <a:t>Bladder stores urine until it is excreted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2"/>
          <p:cNvSpPr txBox="1">
            <a:spLocks noChangeArrowheads="1"/>
          </p:cNvSpPr>
          <p:nvPr/>
        </p:nvSpPr>
        <p:spPr bwMode="auto">
          <a:xfrm>
            <a:off x="282575" y="90488"/>
            <a:ext cx="886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BE004C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ACF7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b="1" dirty="0">
                <a:solidFill>
                  <a:srgbClr val="000000"/>
                </a:solidFill>
              </a:rPr>
              <a:t>Figure 18.21  Anatomy of the urinary bladder and urethra.</a:t>
            </a:r>
          </a:p>
        </p:txBody>
      </p:sp>
      <p:pic>
        <p:nvPicPr>
          <p:cNvPr id="24" name="Picture 23" descr="figure_18_2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2"/>
          <a:stretch/>
        </p:blipFill>
        <p:spPr>
          <a:xfrm>
            <a:off x="1817721" y="394750"/>
            <a:ext cx="5264201" cy="61230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00359" y="769408"/>
            <a:ext cx="768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Ureters</a:t>
            </a:r>
            <a:endParaRPr lang="en-US" sz="13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82609" y="3963458"/>
            <a:ext cx="805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Bladder</a:t>
            </a:r>
          </a:p>
          <a:p>
            <a:pPr algn="l"/>
            <a:r>
              <a:rPr lang="en-US" sz="1300" b="1" dirty="0" smtClean="0"/>
              <a:t>neck</a:t>
            </a:r>
            <a:endParaRPr lang="en-US" sz="13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83159" y="3544358"/>
            <a:ext cx="879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 smtClean="0"/>
              <a:t>Detrusor</a:t>
            </a:r>
          </a:p>
          <a:p>
            <a:pPr algn="l"/>
            <a:r>
              <a:rPr lang="en-US" sz="1300" b="1" dirty="0" smtClean="0"/>
              <a:t>muscle</a:t>
            </a:r>
            <a:endParaRPr lang="en-US" sz="13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69909" y="4617508"/>
            <a:ext cx="7776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Urethra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82609" y="5081058"/>
            <a:ext cx="10833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Pelvic ﬂoor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76809" y="4471458"/>
            <a:ext cx="93503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Internal</a:t>
            </a:r>
          </a:p>
          <a:p>
            <a:pPr algn="l"/>
            <a:r>
              <a:rPr lang="en-US" sz="1300" b="1" dirty="0"/>
              <a:t>urethral</a:t>
            </a:r>
          </a:p>
          <a:p>
            <a:pPr algn="l"/>
            <a:r>
              <a:rPr lang="en-US" sz="1300" b="1" dirty="0"/>
              <a:t>sphincter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40259" y="5506508"/>
            <a:ext cx="93503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External</a:t>
            </a:r>
          </a:p>
          <a:p>
            <a:pPr algn="l"/>
            <a:r>
              <a:rPr lang="en-US" sz="1300" b="1" dirty="0"/>
              <a:t>urethral</a:t>
            </a:r>
          </a:p>
          <a:p>
            <a:pPr algn="l"/>
            <a:r>
              <a:rPr lang="en-US" sz="1300" b="1" dirty="0"/>
              <a:t>sphincter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68709" y="5900208"/>
            <a:ext cx="84256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00" b="1" dirty="0"/>
              <a:t>External</a:t>
            </a:r>
          </a:p>
          <a:p>
            <a:pPr algn="l"/>
            <a:r>
              <a:rPr lang="en-US" sz="1300" b="1" dirty="0"/>
              <a:t>urethral</a:t>
            </a:r>
          </a:p>
          <a:p>
            <a:pPr algn="l"/>
            <a:r>
              <a:rPr lang="en-US" sz="1300" b="1" dirty="0"/>
              <a:t>oriﬁce</a:t>
            </a:r>
          </a:p>
        </p:txBody>
      </p:sp>
      <p:sp>
        <p:nvSpPr>
          <p:cNvPr id="33" name="Freeform 32"/>
          <p:cNvSpPr/>
          <p:nvPr/>
        </p:nvSpPr>
        <p:spPr>
          <a:xfrm>
            <a:off x="4432300" y="5716871"/>
            <a:ext cx="479425" cy="314325"/>
          </a:xfrm>
          <a:custGeom>
            <a:avLst/>
            <a:gdLst>
              <a:gd name="connsiteX0" fmla="*/ 0 w 479425"/>
              <a:gd name="connsiteY0" fmla="*/ 0 h 314325"/>
              <a:gd name="connsiteX1" fmla="*/ 479425 w 479425"/>
              <a:gd name="connsiteY1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9425" h="314325">
                <a:moveTo>
                  <a:pt x="0" y="0"/>
                </a:moveTo>
                <a:lnTo>
                  <a:pt x="479425" y="3143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918075" y="5253321"/>
            <a:ext cx="965200" cy="400050"/>
          </a:xfrm>
          <a:custGeom>
            <a:avLst/>
            <a:gdLst>
              <a:gd name="connsiteX0" fmla="*/ 0 w 965200"/>
              <a:gd name="connsiteY0" fmla="*/ 0 h 400050"/>
              <a:gd name="connsiteX1" fmla="*/ 965200 w 965200"/>
              <a:gd name="connsiteY1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5200" h="400050">
                <a:moveTo>
                  <a:pt x="0" y="0"/>
                </a:moveTo>
                <a:lnTo>
                  <a:pt x="965200" y="4000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2819400" y="5240621"/>
            <a:ext cx="336550" cy="3175"/>
          </a:xfrm>
          <a:custGeom>
            <a:avLst/>
            <a:gdLst>
              <a:gd name="connsiteX0" fmla="*/ 0 w 336550"/>
              <a:gd name="connsiteY0" fmla="*/ 0 h 3175"/>
              <a:gd name="connsiteX1" fmla="*/ 336550 w 3365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550" h="3175">
                <a:moveTo>
                  <a:pt x="0" y="0"/>
                </a:moveTo>
                <a:lnTo>
                  <a:pt x="336550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524125" y="4780246"/>
            <a:ext cx="1914525" cy="6350"/>
          </a:xfrm>
          <a:custGeom>
            <a:avLst/>
            <a:gdLst>
              <a:gd name="connsiteX0" fmla="*/ 0 w 1914525"/>
              <a:gd name="connsiteY0" fmla="*/ 0 h 6350"/>
              <a:gd name="connsiteX1" fmla="*/ 1914525 w 1914525"/>
              <a:gd name="connsiteY1" fmla="*/ 6350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4525" h="6350">
                <a:moveTo>
                  <a:pt x="0" y="0"/>
                </a:moveTo>
                <a:lnTo>
                  <a:pt x="1914525" y="63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2559050" y="4126196"/>
            <a:ext cx="1882775" cy="3175"/>
          </a:xfrm>
          <a:custGeom>
            <a:avLst/>
            <a:gdLst>
              <a:gd name="connsiteX0" fmla="*/ 0 w 1882775"/>
              <a:gd name="connsiteY0" fmla="*/ 0 h 3175"/>
              <a:gd name="connsiteX1" fmla="*/ 1882775 w 188277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2775" h="3175">
                <a:moveTo>
                  <a:pt x="0" y="0"/>
                </a:moveTo>
                <a:lnTo>
                  <a:pt x="1882775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4648200" y="4621496"/>
            <a:ext cx="1581150" cy="3175"/>
          </a:xfrm>
          <a:custGeom>
            <a:avLst/>
            <a:gdLst>
              <a:gd name="connsiteX0" fmla="*/ 0 w 1581150"/>
              <a:gd name="connsiteY0" fmla="*/ 0 h 3175"/>
              <a:gd name="connsiteX1" fmla="*/ 1581150 w 158115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50" h="3175">
                <a:moveTo>
                  <a:pt x="0" y="0"/>
                </a:moveTo>
                <a:lnTo>
                  <a:pt x="1581150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934075" y="3707096"/>
            <a:ext cx="301625" cy="3175"/>
          </a:xfrm>
          <a:custGeom>
            <a:avLst/>
            <a:gdLst>
              <a:gd name="connsiteX0" fmla="*/ 0 w 301625"/>
              <a:gd name="connsiteY0" fmla="*/ 0 h 3175"/>
              <a:gd name="connsiteX1" fmla="*/ 301625 w 30162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625" h="3175">
                <a:moveTo>
                  <a:pt x="0" y="0"/>
                </a:moveTo>
                <a:lnTo>
                  <a:pt x="301625" y="317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235325" y="919446"/>
            <a:ext cx="914400" cy="3175"/>
          </a:xfrm>
          <a:custGeom>
            <a:avLst/>
            <a:gdLst>
              <a:gd name="connsiteX0" fmla="*/ 0 w 914400"/>
              <a:gd name="connsiteY0" fmla="*/ 0 h 3175"/>
              <a:gd name="connsiteX1" fmla="*/ 914400 w 914400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3175">
                <a:moveTo>
                  <a:pt x="0" y="0"/>
                </a:moveTo>
                <a:lnTo>
                  <a:pt x="914400" y="31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4800600" y="922621"/>
            <a:ext cx="977900" cy="0"/>
          </a:xfrm>
          <a:custGeom>
            <a:avLst/>
            <a:gdLst>
              <a:gd name="connsiteX0" fmla="*/ 0 w 977900"/>
              <a:gd name="connsiteY0" fmla="*/ 0 h 0"/>
              <a:gd name="connsiteX1" fmla="*/ 977900 w 977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900">
                <a:moveTo>
                  <a:pt x="0" y="0"/>
                </a:moveTo>
                <a:lnTo>
                  <a:pt x="9779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8_22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"/>
          <a:stretch/>
        </p:blipFill>
        <p:spPr>
          <a:xfrm>
            <a:off x="1739900" y="291534"/>
            <a:ext cx="5486400" cy="62640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6856" y="2683485"/>
            <a:ext cx="120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Spinal cord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800" y="2981936"/>
            <a:ext cx="125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1218" y="2976645"/>
            <a:ext cx="162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Parasympathetic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609" y="2980876"/>
            <a:ext cx="146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Somatic motor</a:t>
            </a:r>
          </a:p>
          <a:p>
            <a:r>
              <a:rPr lang="en-US" dirty="0"/>
              <a:t>neuron activity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4014" y="4058259"/>
            <a:ext cx="155143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Relaxation of</a:t>
            </a:r>
          </a:p>
          <a:p>
            <a:r>
              <a:rPr lang="en-US" dirty="0"/>
              <a:t>internal urethral</a:t>
            </a:r>
          </a:p>
          <a:p>
            <a:r>
              <a:rPr lang="en-US" dirty="0"/>
              <a:t>sphincter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6288" y="4063553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Contraction of</a:t>
            </a:r>
          </a:p>
          <a:p>
            <a:pPr algn="l"/>
            <a:r>
              <a:rPr lang="en-US" sz="1400" b="1" dirty="0"/>
              <a:t>detrusor muscle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80935" y="4054029"/>
            <a:ext cx="159158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400" b="1" dirty="0"/>
              <a:t>Relaxation of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external urethral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sphincter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9288" y="5046746"/>
            <a:ext cx="183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internal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42288" y="5047803"/>
            <a:ext cx="187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external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62146" y="3783095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2148" y="6171753"/>
            <a:ext cx="1102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Micturition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3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2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6"/>
          <a:stretch/>
        </p:blipFill>
        <p:spPr>
          <a:xfrm>
            <a:off x="1739900" y="291534"/>
            <a:ext cx="5486400" cy="62554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1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2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"/>
          <a:stretch/>
        </p:blipFill>
        <p:spPr>
          <a:xfrm>
            <a:off x="1739900" y="291534"/>
            <a:ext cx="5486400" cy="62640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6856" y="2683485"/>
            <a:ext cx="120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Spinal cord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800" y="2981936"/>
            <a:ext cx="125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1218" y="2976645"/>
            <a:ext cx="162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Parasympathetic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609" y="2980876"/>
            <a:ext cx="146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Somatic motor</a:t>
            </a:r>
          </a:p>
          <a:p>
            <a:r>
              <a:rPr lang="en-US" dirty="0"/>
              <a:t>neuron activity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1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0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Microscopic Anatomy of the Kidney</a:t>
            </a:r>
            <a:endParaRPr lang="en-US"/>
          </a:p>
        </p:txBody>
      </p:sp>
      <p:sp>
        <p:nvSpPr>
          <p:cNvPr id="2150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Nephron = functional unit</a:t>
            </a:r>
          </a:p>
          <a:p>
            <a:r>
              <a:rPr lang="en-US" dirty="0" smtClean="0"/>
              <a:t>Renal corpuscle </a:t>
            </a:r>
          </a:p>
          <a:p>
            <a:pPr lvl="1"/>
            <a:r>
              <a:rPr lang="en-US" dirty="0" smtClean="0"/>
              <a:t>Glomerulus = capillary network for filtration</a:t>
            </a:r>
          </a:p>
          <a:p>
            <a:pPr lvl="1"/>
            <a:r>
              <a:rPr lang="en-US" dirty="0" smtClean="0"/>
              <a:t>Bowman</a:t>
            </a:r>
            <a:r>
              <a:rPr lang="fr-FR" dirty="0" smtClean="0"/>
              <a:t>'</a:t>
            </a:r>
            <a:r>
              <a:rPr lang="en-US" dirty="0" smtClean="0"/>
              <a:t>s capsule</a:t>
            </a:r>
          </a:p>
          <a:p>
            <a:pPr lvl="2"/>
            <a:r>
              <a:rPr lang="en-US" dirty="0" smtClean="0"/>
              <a:t>Receives the filtrate</a:t>
            </a:r>
          </a:p>
          <a:p>
            <a:pPr lvl="2"/>
            <a:r>
              <a:rPr lang="en-US" dirty="0" smtClean="0"/>
              <a:t>Inflow to renal tubules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8_22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9"/>
          <a:stretch/>
        </p:blipFill>
        <p:spPr>
          <a:xfrm>
            <a:off x="1739900" y="291534"/>
            <a:ext cx="5486400" cy="627258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6856" y="2683485"/>
            <a:ext cx="120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Spinal cord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800" y="2981936"/>
            <a:ext cx="125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1218" y="2976645"/>
            <a:ext cx="162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Parasympathetic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609" y="2980876"/>
            <a:ext cx="146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Somatic motor</a:t>
            </a:r>
          </a:p>
          <a:p>
            <a:r>
              <a:rPr lang="en-US" dirty="0"/>
              <a:t>neuron activity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4014" y="4058259"/>
            <a:ext cx="155143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Relaxation of</a:t>
            </a:r>
          </a:p>
          <a:p>
            <a:r>
              <a:rPr lang="en-US" dirty="0"/>
              <a:t>internal urethral</a:t>
            </a:r>
          </a:p>
          <a:p>
            <a:r>
              <a:rPr lang="en-US" dirty="0"/>
              <a:t>sphincter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6288" y="4063553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Contraction of</a:t>
            </a:r>
          </a:p>
          <a:p>
            <a:pPr algn="l"/>
            <a:r>
              <a:rPr lang="en-US" sz="1400" b="1" dirty="0"/>
              <a:t>detrusor muscle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80935" y="4054029"/>
            <a:ext cx="159158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400" b="1" dirty="0"/>
              <a:t>Relaxation of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external urethral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sphincter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62146" y="3783095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0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8_22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"/>
          <a:stretch/>
        </p:blipFill>
        <p:spPr>
          <a:xfrm>
            <a:off x="1739900" y="291534"/>
            <a:ext cx="5486400" cy="62640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6856" y="2683485"/>
            <a:ext cx="120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Spinal cord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800" y="2981936"/>
            <a:ext cx="125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1218" y="2976645"/>
            <a:ext cx="162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Parasympathetic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609" y="2980876"/>
            <a:ext cx="146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Somatic motor</a:t>
            </a:r>
          </a:p>
          <a:p>
            <a:r>
              <a:rPr lang="en-US" dirty="0"/>
              <a:t>neuron activity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4014" y="4058259"/>
            <a:ext cx="155143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Relaxation of</a:t>
            </a:r>
          </a:p>
          <a:p>
            <a:r>
              <a:rPr lang="en-US" dirty="0"/>
              <a:t>internal urethral</a:t>
            </a:r>
          </a:p>
          <a:p>
            <a:r>
              <a:rPr lang="en-US" dirty="0"/>
              <a:t>sphincter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6288" y="4063553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Contraction of</a:t>
            </a:r>
          </a:p>
          <a:p>
            <a:pPr algn="l"/>
            <a:r>
              <a:rPr lang="en-US" sz="1400" b="1" dirty="0"/>
              <a:t>detrusor muscle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80935" y="4054029"/>
            <a:ext cx="159158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400" b="1" dirty="0"/>
              <a:t>Relaxation of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external urethral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sphincter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9288" y="5046746"/>
            <a:ext cx="183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internal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42288" y="5047803"/>
            <a:ext cx="187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external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62146" y="3783095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4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7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8_22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"/>
          <a:stretch/>
        </p:blipFill>
        <p:spPr>
          <a:xfrm>
            <a:off x="1739900" y="291534"/>
            <a:ext cx="5486400" cy="626400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96665" y="351979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4890" y="666304"/>
            <a:ext cx="1518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Volume of ﬂuid</a:t>
            </a:r>
          </a:p>
          <a:p>
            <a:pPr algn="l"/>
            <a:r>
              <a:rPr lang="en-US" sz="1400" b="1" dirty="0"/>
              <a:t>in bladder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80740" y="1323529"/>
            <a:ext cx="1700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Expansion of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99790" y="1853754"/>
            <a:ext cx="1651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Activation of</a:t>
            </a:r>
          </a:p>
          <a:p>
            <a:pPr algn="l"/>
            <a:r>
              <a:rPr lang="en-US" sz="1400" b="1" dirty="0"/>
              <a:t>stretch receptors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6856" y="2683485"/>
            <a:ext cx="120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Spinal cord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7800" y="2981936"/>
            <a:ext cx="1252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1218" y="2976645"/>
            <a:ext cx="162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Parasympathetic</a:t>
            </a:r>
          </a:p>
          <a:p>
            <a:r>
              <a:rPr lang="en-US" dirty="0"/>
              <a:t>activity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92609" y="2980876"/>
            <a:ext cx="1461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Somatic motor</a:t>
            </a:r>
          </a:p>
          <a:p>
            <a:r>
              <a:rPr lang="en-US" dirty="0"/>
              <a:t>neuron activity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44014" y="4058259"/>
            <a:ext cx="155143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Relaxation of</a:t>
            </a:r>
          </a:p>
          <a:p>
            <a:r>
              <a:rPr lang="en-US" dirty="0"/>
              <a:t>internal urethral</a:t>
            </a:r>
          </a:p>
          <a:p>
            <a:r>
              <a:rPr lang="en-US" dirty="0"/>
              <a:t>sphincter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6288" y="4063553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Contraction of</a:t>
            </a:r>
          </a:p>
          <a:p>
            <a:pPr algn="l"/>
            <a:r>
              <a:rPr lang="en-US" sz="1400" b="1" dirty="0"/>
              <a:t>detrusor muscle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80935" y="4054029"/>
            <a:ext cx="1591589" cy="708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1400" b="1" dirty="0"/>
              <a:t>Relaxation of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external urethral</a:t>
            </a:r>
          </a:p>
          <a:p>
            <a:pPr algn="l">
              <a:lnSpc>
                <a:spcPct val="95000"/>
              </a:lnSpc>
            </a:pPr>
            <a:r>
              <a:rPr lang="en-US" sz="1400" b="1" dirty="0"/>
              <a:t>sphincter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9288" y="5046746"/>
            <a:ext cx="183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internal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42288" y="5047803"/>
            <a:ext cx="1870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>
              <a:lnSpc>
                <a:spcPct val="95000"/>
              </a:lnSpc>
              <a:defRPr sz="1400" b="1"/>
            </a:lvl1pPr>
          </a:lstStyle>
          <a:p>
            <a:r>
              <a:rPr lang="en-US" dirty="0"/>
              <a:t>Opening of external</a:t>
            </a:r>
          </a:p>
          <a:p>
            <a:r>
              <a:rPr lang="en-US" dirty="0"/>
              <a:t>urethral sphincter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62146" y="3783095"/>
            <a:ext cx="896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1" dirty="0"/>
              <a:t>Bladder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32148" y="6171753"/>
            <a:ext cx="1102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Micturition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47728" y="5780168"/>
            <a:ext cx="1441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Initial stimulus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4551" y="6019354"/>
            <a:ext cx="219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Physiological response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40318" y="626488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Result</a:t>
            </a:r>
          </a:p>
        </p:txBody>
      </p:sp>
      <p:sp>
        <p:nvSpPr>
          <p:cNvPr id="3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18.22  Elements of the micturition reflex.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4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3575</Words>
  <Application>Microsoft Office PowerPoint</Application>
  <PresentationFormat>On-screen Show (4:3)</PresentationFormat>
  <Paragraphs>1455</Paragraphs>
  <Slides>92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ＭＳ Ｐゴシック</vt:lpstr>
      <vt:lpstr>Arial</vt:lpstr>
      <vt:lpstr>Arial Black</vt:lpstr>
      <vt:lpstr>Calibri</vt:lpstr>
      <vt:lpstr>Symbol</vt:lpstr>
      <vt:lpstr>Times</vt:lpstr>
      <vt:lpstr>Wingdings</vt:lpstr>
      <vt:lpstr>Blank Presentation</vt:lpstr>
      <vt:lpstr>The Urinary System: Renal Function</vt:lpstr>
      <vt:lpstr>Chapter Outline</vt:lpstr>
      <vt:lpstr>18.1 Functions of the Urinary System</vt:lpstr>
      <vt:lpstr>18.2 Anatomy of the Urinary System</vt:lpstr>
      <vt:lpstr>Structures of the Urinary System</vt:lpstr>
      <vt:lpstr>PowerPoint Presentation</vt:lpstr>
      <vt:lpstr>Macroscopic Anatomy of the Kidneys</vt:lpstr>
      <vt:lpstr>PowerPoint Presentation</vt:lpstr>
      <vt:lpstr>Microscopic Anatomy of the Kidney</vt:lpstr>
      <vt:lpstr>Microscopic Anatomy of the Kidney</vt:lpstr>
      <vt:lpstr>PowerPoint Presentation</vt:lpstr>
      <vt:lpstr>Microscopic Anatomy of the Kidney</vt:lpstr>
      <vt:lpstr>PowerPoint Presentation</vt:lpstr>
      <vt:lpstr>PowerPoint Presentation</vt:lpstr>
      <vt:lpstr>Blood Supply</vt:lpstr>
      <vt:lpstr>PowerPoint Presentation</vt:lpstr>
      <vt:lpstr>PowerPoint Presentation</vt:lpstr>
      <vt:lpstr>18.3 Basic Renal Exchange Processes</vt:lpstr>
      <vt:lpstr>PowerPoint Presentation</vt:lpstr>
      <vt:lpstr>Glomerular Filtration</vt:lpstr>
      <vt:lpstr>Figure 18.8  Anatomy of the renal corpuscle.</vt:lpstr>
      <vt:lpstr>PowerPoint Presentation</vt:lpstr>
      <vt:lpstr>Glomerular Filtration</vt:lpstr>
      <vt:lpstr>Glomerular Filtration</vt:lpstr>
      <vt:lpstr>Glomerular Filtration</vt:lpstr>
      <vt:lpstr>PowerPoint Presentation</vt:lpstr>
      <vt:lpstr>Glomerular Filtration</vt:lpstr>
      <vt:lpstr>Glomerular Filtration</vt:lpstr>
      <vt:lpstr>PowerPoint Presentation</vt:lpstr>
      <vt:lpstr>Glomerular Filtration</vt:lpstr>
      <vt:lpstr>Regulation of GFR</vt:lpstr>
      <vt:lpstr>Glomerular Filtration</vt:lpstr>
      <vt:lpstr>PowerPoint Presentation</vt:lpstr>
      <vt:lpstr>PowerPoint Presentation</vt:lpstr>
      <vt:lpstr>Glomerular Filtration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Figure 18.12  Extrinsic control of GFR and renal vascular resistance during fluid loss due to hemorrhage or sweating.</vt:lpstr>
      <vt:lpstr>Reabsorption</vt:lpstr>
      <vt:lpstr>PowerPoint Presentation</vt:lpstr>
      <vt:lpstr>Reabsorption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Transport Maximum</vt:lpstr>
      <vt:lpstr>Transport Maximum</vt:lpstr>
      <vt:lpstr>Transport Maximum</vt:lpstr>
      <vt:lpstr>PowerPoint Presentation</vt:lpstr>
      <vt:lpstr>PowerPoint Presentation</vt:lpstr>
      <vt:lpstr>Secretion</vt:lpstr>
      <vt:lpstr>18.4 Regional Specialization of the Renal Tubules</vt:lpstr>
      <vt:lpstr>PowerPoint Presentation</vt:lpstr>
      <vt:lpstr>Nonregulated Reabsorption in the Proximal Tubules</vt:lpstr>
      <vt:lpstr>PowerPoint Presentation</vt:lpstr>
      <vt:lpstr>Regulated Reabsorption and Secretion in the Distal Tubules and Collecting Ducts</vt:lpstr>
      <vt:lpstr>PowerPoint Presentation</vt:lpstr>
      <vt:lpstr>Water Conservation in the Loop of Henle</vt:lpstr>
      <vt:lpstr>18.5 Excretion</vt:lpstr>
      <vt:lpstr>Excretion Rate</vt:lpstr>
      <vt:lpstr>PowerPoint Presentation</vt:lpstr>
      <vt:lpstr>Clearance</vt:lpstr>
      <vt:lpstr>Clearance</vt:lpstr>
      <vt:lpstr>Clearance</vt:lpstr>
      <vt:lpstr>PowerPoint Presentation</vt:lpstr>
      <vt:lpstr>Clearance</vt:lpstr>
      <vt:lpstr>Clearance</vt:lpstr>
      <vt:lpstr>Figure 18.20a  Examples of clearance.</vt:lpstr>
      <vt:lpstr>Figure 18.20a  Examples of clearance.</vt:lpstr>
      <vt:lpstr>Figure 18.20a  Examples of clearance.</vt:lpstr>
      <vt:lpstr>Figure 18.20a  Examples of clearance.</vt:lpstr>
      <vt:lpstr>Figure 18.20a  Examples of clearance.</vt:lpstr>
      <vt:lpstr>Clearance</vt:lpstr>
      <vt:lpstr>Clearance</vt:lpstr>
      <vt:lpstr>PowerPoint Presentation</vt:lpstr>
      <vt:lpstr>Clearance</vt:lpstr>
      <vt:lpstr>PowerPoint Presentation</vt:lpstr>
      <vt:lpstr>Micturition</vt:lpstr>
      <vt:lpstr>PowerPoint Presentation</vt:lpstr>
      <vt:lpstr>Figure 18.22  Elements of the micturition reflex.</vt:lpstr>
      <vt:lpstr>Figure 18.22  Elements of the micturition reflex.</vt:lpstr>
      <vt:lpstr>Figure 18.22  Elements of the micturition reflex.</vt:lpstr>
      <vt:lpstr>Figure 18.22  Elements of the micturition reflex.</vt:lpstr>
      <vt:lpstr>Figure 18.22  Elements of the micturition reflex.</vt:lpstr>
      <vt:lpstr>Figure 18.22  Elements of the micturition reflex.</vt:lpstr>
    </vt:vector>
  </TitlesOfParts>
  <Company>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IVC</cp:lastModifiedBy>
  <cp:revision>56</cp:revision>
  <dcterms:created xsi:type="dcterms:W3CDTF">2012-07-13T15:05:13Z</dcterms:created>
  <dcterms:modified xsi:type="dcterms:W3CDTF">2019-04-22T17:56:10Z</dcterms:modified>
</cp:coreProperties>
</file>